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6"/>
  </p:notesMasterIdLst>
  <p:sldIdLst>
    <p:sldId id="256" r:id="rId2"/>
    <p:sldId id="274" r:id="rId3"/>
    <p:sldId id="277" r:id="rId4"/>
    <p:sldId id="278" r:id="rId5"/>
    <p:sldId id="279" r:id="rId6"/>
    <p:sldId id="276" r:id="rId7"/>
    <p:sldId id="262" r:id="rId8"/>
    <p:sldId id="264" r:id="rId9"/>
    <p:sldId id="260" r:id="rId10"/>
    <p:sldId id="261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800000"/>
    <a:srgbClr val="003300"/>
    <a:srgbClr val="660033"/>
    <a:srgbClr val="333399"/>
    <a:srgbClr val="CAE8AA"/>
    <a:srgbClr val="CCFFFF"/>
    <a:srgbClr val="FEDE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50" autoAdjust="0"/>
    <p:restoredTop sz="94660"/>
  </p:normalViewPr>
  <p:slideViewPr>
    <p:cSldViewPr>
      <p:cViewPr varScale="1">
        <p:scale>
          <a:sx n="100" d="100"/>
          <a:sy n="100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48"/>
    </p:cViewPr>
  </p:sorterViewPr>
  <p:notesViewPr>
    <p:cSldViewPr>
      <p:cViewPr varScale="1">
        <p:scale>
          <a:sx n="40" d="100"/>
          <a:sy n="40" d="100"/>
        </p:scale>
        <p:origin x="-148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Щелчок правит 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D4C8832A-3B3C-43E0-9592-95B8DE2E75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1951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 cstate="print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Щелчок правит образец заголовка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Щелчок правит образец подзаголовка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1117600" y="6115050"/>
            <a:ext cx="1930400" cy="514350"/>
          </a:xfrm>
        </p:spPr>
        <p:txBody>
          <a:bodyPr/>
          <a:lstStyle>
            <a:lvl1pPr>
              <a:defRPr>
                <a:solidFill>
                  <a:srgbClr val="CC9864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56000" y="6115050"/>
            <a:ext cx="2844800" cy="514350"/>
          </a:xfrm>
        </p:spPr>
        <p:txBody>
          <a:bodyPr/>
          <a:lstStyle>
            <a:lvl1pPr>
              <a:defRPr>
                <a:solidFill>
                  <a:srgbClr val="CC9864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115050"/>
            <a:ext cx="1828800" cy="514350"/>
          </a:xfrm>
        </p:spPr>
        <p:txBody>
          <a:bodyPr/>
          <a:lstStyle>
            <a:lvl1pPr>
              <a:defRPr>
                <a:solidFill>
                  <a:srgbClr val="CC9864"/>
                </a:solidFill>
              </a:defRPr>
            </a:lvl1pPr>
          </a:lstStyle>
          <a:p>
            <a:pPr>
              <a:defRPr/>
            </a:pPr>
            <a:fld id="{9EBB6EE9-78C8-46C1-A306-7117BC1A7B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1DE4E-BF8B-4490-BF29-3320B24B5E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DBDE8-9E1F-4400-9087-9F6DA34EE0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7B712-99CA-4AEC-B895-DF3FEE2637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37D93-2E43-411F-99BD-EFE9AF6C75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EA87A-5072-4D69-A85D-AD81D865D6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0E37F-864A-410F-8B62-DA6CF3A508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387BA-2868-49A4-B4ED-9C85F87090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98CB1A-CBEB-4461-8065-3AA0540958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36DFE-3D92-49EA-A72B-11DDA33DFE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6100" y="40005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40005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FD65E-2CFF-41F0-BD24-E13E7743C7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8C735A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50800"/>
            <a:ext cx="8926513" cy="6743700"/>
            <a:chOff x="0" y="42"/>
            <a:chExt cx="4217" cy="5664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0" y="42"/>
              <a:ext cx="4217" cy="5664"/>
              <a:chOff x="0" y="42"/>
              <a:chExt cx="4217" cy="5664"/>
            </a:xfrm>
          </p:grpSpPr>
          <p:sp>
            <p:nvSpPr>
              <p:cNvPr id="2" name="Rectangle 4"/>
              <p:cNvSpPr>
                <a:spLocks noChangeArrowheads="1"/>
              </p:cNvSpPr>
              <p:nvPr/>
            </p:nvSpPr>
            <p:spPr bwMode="ltGray">
              <a:xfrm>
                <a:off x="250" y="169"/>
                <a:ext cx="3967" cy="54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pic>
            <p:nvPicPr>
              <p:cNvPr id="1057" name="Picture 5" descr="minispir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ltGray">
              <a:xfrm>
                <a:off x="0" y="42"/>
                <a:ext cx="558" cy="3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078" name="Rectangle 6"/>
              <p:cNvSpPr>
                <a:spLocks noChangeArrowheads="1"/>
              </p:cNvSpPr>
              <p:nvPr/>
            </p:nvSpPr>
            <p:spPr bwMode="ltGray">
              <a:xfrm>
                <a:off x="282" y="3469"/>
                <a:ext cx="492" cy="38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pic>
            <p:nvPicPr>
              <p:cNvPr id="1059" name="Picture 7" descr="minispir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 t="39999"/>
              <a:stretch>
                <a:fillRect/>
              </a:stretch>
            </p:blipFill>
            <p:spPr bwMode="ltGray">
              <a:xfrm>
                <a:off x="0" y="3546"/>
                <a:ext cx="558" cy="2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33" name="Group 8"/>
            <p:cNvGrpSpPr>
              <a:grpSpLocks/>
            </p:cNvGrpSpPr>
            <p:nvPr/>
          </p:nvGrpSpPr>
          <p:grpSpPr bwMode="auto">
            <a:xfrm>
              <a:off x="543" y="1296"/>
              <a:ext cx="3658" cy="4032"/>
              <a:chOff x="198" y="1296"/>
              <a:chExt cx="3658" cy="4032"/>
            </a:xfrm>
          </p:grpSpPr>
          <p:sp>
            <p:nvSpPr>
              <p:cNvPr id="5" name="Line 9"/>
              <p:cNvSpPr>
                <a:spLocks noChangeShapeType="1"/>
              </p:cNvSpPr>
              <p:nvPr/>
            </p:nvSpPr>
            <p:spPr bwMode="ltGray">
              <a:xfrm>
                <a:off x="198" y="1299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82" name="Line 10"/>
              <p:cNvSpPr>
                <a:spLocks noChangeShapeType="1"/>
              </p:cNvSpPr>
              <p:nvPr/>
            </p:nvSpPr>
            <p:spPr bwMode="ltGray">
              <a:xfrm>
                <a:off x="198" y="1491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83" name="Line 11"/>
              <p:cNvSpPr>
                <a:spLocks noChangeShapeType="1"/>
              </p:cNvSpPr>
              <p:nvPr/>
            </p:nvSpPr>
            <p:spPr bwMode="ltGray">
              <a:xfrm>
                <a:off x="198" y="1683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84" name="Line 12"/>
              <p:cNvSpPr>
                <a:spLocks noChangeShapeType="1"/>
              </p:cNvSpPr>
              <p:nvPr/>
            </p:nvSpPr>
            <p:spPr bwMode="ltGray">
              <a:xfrm>
                <a:off x="198" y="1875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85" name="Line 13"/>
              <p:cNvSpPr>
                <a:spLocks noChangeShapeType="1"/>
              </p:cNvSpPr>
              <p:nvPr/>
            </p:nvSpPr>
            <p:spPr bwMode="ltGray">
              <a:xfrm>
                <a:off x="198" y="2067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86" name="Line 14"/>
              <p:cNvSpPr>
                <a:spLocks noChangeShapeType="1"/>
              </p:cNvSpPr>
              <p:nvPr/>
            </p:nvSpPr>
            <p:spPr bwMode="ltGray">
              <a:xfrm>
                <a:off x="198" y="2259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87" name="Line 15"/>
              <p:cNvSpPr>
                <a:spLocks noChangeShapeType="1"/>
              </p:cNvSpPr>
              <p:nvPr/>
            </p:nvSpPr>
            <p:spPr bwMode="ltGray">
              <a:xfrm>
                <a:off x="198" y="2451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88" name="Line 16"/>
              <p:cNvSpPr>
                <a:spLocks noChangeShapeType="1"/>
              </p:cNvSpPr>
              <p:nvPr/>
            </p:nvSpPr>
            <p:spPr bwMode="ltGray">
              <a:xfrm>
                <a:off x="198" y="2643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89" name="Line 17"/>
              <p:cNvSpPr>
                <a:spLocks noChangeShapeType="1"/>
              </p:cNvSpPr>
              <p:nvPr/>
            </p:nvSpPr>
            <p:spPr bwMode="ltGray">
              <a:xfrm>
                <a:off x="198" y="2835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90" name="Line 18"/>
              <p:cNvSpPr>
                <a:spLocks noChangeShapeType="1"/>
              </p:cNvSpPr>
              <p:nvPr/>
            </p:nvSpPr>
            <p:spPr bwMode="ltGray">
              <a:xfrm>
                <a:off x="198" y="3027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91" name="Line 19"/>
              <p:cNvSpPr>
                <a:spLocks noChangeShapeType="1"/>
              </p:cNvSpPr>
              <p:nvPr/>
            </p:nvSpPr>
            <p:spPr bwMode="ltGray">
              <a:xfrm>
                <a:off x="198" y="3219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92" name="Line 20"/>
              <p:cNvSpPr>
                <a:spLocks noChangeShapeType="1"/>
              </p:cNvSpPr>
              <p:nvPr/>
            </p:nvSpPr>
            <p:spPr bwMode="ltGray">
              <a:xfrm>
                <a:off x="198" y="3411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93" name="Line 21"/>
              <p:cNvSpPr>
                <a:spLocks noChangeShapeType="1"/>
              </p:cNvSpPr>
              <p:nvPr/>
            </p:nvSpPr>
            <p:spPr bwMode="ltGray">
              <a:xfrm>
                <a:off x="198" y="3603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94" name="Line 22"/>
              <p:cNvSpPr>
                <a:spLocks noChangeShapeType="1"/>
              </p:cNvSpPr>
              <p:nvPr/>
            </p:nvSpPr>
            <p:spPr bwMode="ltGray">
              <a:xfrm>
                <a:off x="198" y="3795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95" name="Line 23"/>
              <p:cNvSpPr>
                <a:spLocks noChangeShapeType="1"/>
              </p:cNvSpPr>
              <p:nvPr/>
            </p:nvSpPr>
            <p:spPr bwMode="ltGray">
              <a:xfrm>
                <a:off x="198" y="3987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96" name="Line 24"/>
              <p:cNvSpPr>
                <a:spLocks noChangeShapeType="1"/>
              </p:cNvSpPr>
              <p:nvPr/>
            </p:nvSpPr>
            <p:spPr bwMode="ltGray">
              <a:xfrm>
                <a:off x="198" y="4179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97" name="Line 25"/>
              <p:cNvSpPr>
                <a:spLocks noChangeShapeType="1"/>
              </p:cNvSpPr>
              <p:nvPr/>
            </p:nvSpPr>
            <p:spPr bwMode="ltGray">
              <a:xfrm>
                <a:off x="198" y="4371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98" name="Line 26"/>
              <p:cNvSpPr>
                <a:spLocks noChangeShapeType="1"/>
              </p:cNvSpPr>
              <p:nvPr/>
            </p:nvSpPr>
            <p:spPr bwMode="ltGray">
              <a:xfrm>
                <a:off x="198" y="4563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99" name="Line 27"/>
              <p:cNvSpPr>
                <a:spLocks noChangeShapeType="1"/>
              </p:cNvSpPr>
              <p:nvPr/>
            </p:nvSpPr>
            <p:spPr bwMode="ltGray">
              <a:xfrm>
                <a:off x="198" y="4755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00" name="Line 28"/>
              <p:cNvSpPr>
                <a:spLocks noChangeShapeType="1"/>
              </p:cNvSpPr>
              <p:nvPr/>
            </p:nvSpPr>
            <p:spPr bwMode="ltGray">
              <a:xfrm>
                <a:off x="198" y="4947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01" name="Line 29"/>
              <p:cNvSpPr>
                <a:spLocks noChangeShapeType="1"/>
              </p:cNvSpPr>
              <p:nvPr/>
            </p:nvSpPr>
            <p:spPr bwMode="ltGray">
              <a:xfrm>
                <a:off x="198" y="5139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02" name="Line 30"/>
              <p:cNvSpPr>
                <a:spLocks noChangeShapeType="1"/>
              </p:cNvSpPr>
              <p:nvPr/>
            </p:nvSpPr>
            <p:spPr bwMode="ltGray">
              <a:xfrm>
                <a:off x="198" y="5331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027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40005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  <p:sp>
        <p:nvSpPr>
          <p:cNvPr id="1028" name="Rectangle 3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7165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105" name="Rectangle 3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41400" y="61579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b="0">
                <a:solidFill>
                  <a:schemeClr val="folHlin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06" name="Rectangle 3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1579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b="0">
                <a:solidFill>
                  <a:schemeClr val="folHlin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07" name="Rectangle 3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1579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b="0">
                <a:solidFill>
                  <a:schemeClr val="folHlink"/>
                </a:solidFill>
              </a:defRPr>
            </a:lvl1pPr>
          </a:lstStyle>
          <a:p>
            <a:pPr>
              <a:defRPr/>
            </a:pPr>
            <a:fld id="{53E825EF-EADF-464A-A3C1-00CAC894B4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85813" y="2057400"/>
            <a:ext cx="8358187" cy="1143000"/>
          </a:xfrm>
        </p:spPr>
        <p:txBody>
          <a:bodyPr/>
          <a:lstStyle/>
          <a:p>
            <a:pPr>
              <a:defRPr/>
            </a:pPr>
            <a:r>
              <a:rPr lang="ru-RU" sz="6000" b="1" u="sng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Правовые основы предпринимательской деятельности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260648"/>
            <a:ext cx="7772400" cy="4834880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Организационно-правовая форма предприятия есть просто форма юридической регистрации предприятия, которая создает этому предприятию определенный правовой статус.</a:t>
            </a:r>
          </a:p>
          <a:p>
            <a:endParaRPr lang="ru-RU" dirty="0"/>
          </a:p>
        </p:txBody>
      </p:sp>
      <p:pic>
        <p:nvPicPr>
          <p:cNvPr id="1026" name="Picture 2" descr="C:\Documents and Settings\Салтанат\Мои документы\Downloads\MC900325542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573016"/>
            <a:ext cx="1827213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25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5"/>
          <p:cNvSpPr>
            <a:spLocks noGrp="1" noChangeArrowheads="1"/>
          </p:cNvSpPr>
          <p:nvPr>
            <p:ph type="title"/>
          </p:nvPr>
        </p:nvSpPr>
        <p:spPr>
          <a:xfrm>
            <a:off x="1066800" y="400050"/>
            <a:ext cx="7772400" cy="895350"/>
          </a:xfrm>
          <a:gradFill rotWithShape="0">
            <a:gsLst>
              <a:gs pos="0">
                <a:srgbClr val="003B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76200">
            <a:solidFill>
              <a:srgbClr val="FFFF00"/>
            </a:solidFill>
          </a:ln>
        </p:spPr>
        <p:txBody>
          <a:bodyPr/>
          <a:lstStyle/>
          <a:p>
            <a:r>
              <a:rPr lang="ru-RU" sz="3200" smtClean="0">
                <a:solidFill>
                  <a:srgbClr val="FFFF66"/>
                </a:solidFill>
              </a:rPr>
              <a:t>Правовые основы предпринимательства</a:t>
            </a:r>
          </a:p>
        </p:txBody>
      </p:sp>
      <p:grpSp>
        <p:nvGrpSpPr>
          <p:cNvPr id="4099" name="Группа 16"/>
          <p:cNvGrpSpPr>
            <a:grpSpLocks/>
          </p:cNvGrpSpPr>
          <p:nvPr/>
        </p:nvGrpSpPr>
        <p:grpSpPr bwMode="auto">
          <a:xfrm>
            <a:off x="927100" y="1357313"/>
            <a:ext cx="3287713" cy="1676400"/>
            <a:chOff x="926898" y="1357298"/>
            <a:chExt cx="3287888" cy="1676031"/>
          </a:xfrm>
        </p:grpSpPr>
        <p:pic>
          <p:nvPicPr>
            <p:cNvPr id="4118" name="Picture 14" descr="C:\Program Files\Microsoft Office\MEDIA\CAGCAT10\j0283209.gif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19241" y="1357298"/>
              <a:ext cx="1323975" cy="1295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19" name="TextBox 14"/>
            <p:cNvSpPr txBox="1">
              <a:spLocks noChangeArrowheads="1"/>
            </p:cNvSpPr>
            <p:nvPr/>
          </p:nvSpPr>
          <p:spPr bwMode="auto">
            <a:xfrm>
              <a:off x="926898" y="2571744"/>
              <a:ext cx="3287888" cy="461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/>
                <a:t>предпринимательство</a:t>
              </a:r>
            </a:p>
          </p:txBody>
        </p:sp>
      </p:grpSp>
      <p:grpSp>
        <p:nvGrpSpPr>
          <p:cNvPr id="3" name="Группа 23"/>
          <p:cNvGrpSpPr>
            <a:grpSpLocks/>
          </p:cNvGrpSpPr>
          <p:nvPr/>
        </p:nvGrpSpPr>
        <p:grpSpPr bwMode="auto">
          <a:xfrm>
            <a:off x="3429000" y="1357313"/>
            <a:ext cx="5214938" cy="1323975"/>
            <a:chOff x="3428997" y="1357313"/>
            <a:chExt cx="5214941" cy="1323439"/>
          </a:xfrm>
        </p:grpSpPr>
        <p:sp>
          <p:nvSpPr>
            <p:cNvPr id="4116" name="TextBox 18"/>
            <p:cNvSpPr txBox="1">
              <a:spLocks noChangeArrowheads="1"/>
            </p:cNvSpPr>
            <p:nvPr/>
          </p:nvSpPr>
          <p:spPr bwMode="auto">
            <a:xfrm>
              <a:off x="4286248" y="1357313"/>
              <a:ext cx="4357690" cy="1323439"/>
            </a:xfrm>
            <a:prstGeom prst="rect">
              <a:avLst/>
            </a:prstGeom>
            <a:solidFill>
              <a:srgbClr val="CCFFFF"/>
            </a:solidFill>
            <a:ln w="38100">
              <a:solidFill>
                <a:srgbClr val="00206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000"/>
                <a:t>Самостоятельная, инициативная экономическая деятельность, направленная на получение прибыли.</a:t>
              </a:r>
            </a:p>
          </p:txBody>
        </p:sp>
        <p:cxnSp>
          <p:nvCxnSpPr>
            <p:cNvPr id="4117" name="Прямая со стрелкой 23"/>
            <p:cNvCxnSpPr>
              <a:cxnSpLocks noChangeShapeType="1"/>
            </p:cNvCxnSpPr>
            <p:nvPr/>
          </p:nvCxnSpPr>
          <p:spPr bwMode="auto">
            <a:xfrm>
              <a:off x="3428997" y="2000250"/>
              <a:ext cx="714375" cy="1588"/>
            </a:xfrm>
            <a:prstGeom prst="straightConnector1">
              <a:avLst/>
            </a:prstGeom>
            <a:noFill/>
            <a:ln w="57150" algn="ctr">
              <a:solidFill>
                <a:srgbClr val="C00000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4" name="Группа 35"/>
          <p:cNvGrpSpPr>
            <a:grpSpLocks/>
          </p:cNvGrpSpPr>
          <p:nvPr/>
        </p:nvGrpSpPr>
        <p:grpSpPr bwMode="auto">
          <a:xfrm>
            <a:off x="4143375" y="3000375"/>
            <a:ext cx="4327525" cy="2330450"/>
            <a:chOff x="4143372" y="3000372"/>
            <a:chExt cx="4326876" cy="2331195"/>
          </a:xfrm>
        </p:grpSpPr>
        <p:pic>
          <p:nvPicPr>
            <p:cNvPr id="4113" name="Picture 27" descr="C:\Program Files\Microsoft Office\Media\CntCD1\ClipArt5\j0281126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215074" y="3214686"/>
              <a:ext cx="1214446" cy="1357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14" name="TextBox 18"/>
            <p:cNvSpPr txBox="1">
              <a:spLocks noChangeArrowheads="1"/>
            </p:cNvSpPr>
            <p:nvPr/>
          </p:nvSpPr>
          <p:spPr bwMode="auto">
            <a:xfrm>
              <a:off x="5037898" y="4500570"/>
              <a:ext cx="343235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/>
                <a:t>Эффективное развитие</a:t>
              </a:r>
            </a:p>
            <a:p>
              <a:pPr algn="ctr"/>
              <a:r>
                <a:rPr lang="ru-RU"/>
                <a:t>экономики страны</a:t>
              </a:r>
            </a:p>
          </p:txBody>
        </p:sp>
        <p:cxnSp>
          <p:nvCxnSpPr>
            <p:cNvPr id="4115" name="Прямая со стрелкой 28"/>
            <p:cNvCxnSpPr>
              <a:cxnSpLocks noChangeShapeType="1"/>
            </p:cNvCxnSpPr>
            <p:nvPr/>
          </p:nvCxnSpPr>
          <p:spPr bwMode="auto">
            <a:xfrm>
              <a:off x="4143372" y="3000372"/>
              <a:ext cx="2000264" cy="714380"/>
            </a:xfrm>
            <a:prstGeom prst="straightConnector1">
              <a:avLst/>
            </a:prstGeom>
            <a:noFill/>
            <a:ln w="57150" algn="ctr">
              <a:solidFill>
                <a:srgbClr val="333399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5" name="Группа 33"/>
          <p:cNvGrpSpPr>
            <a:grpSpLocks/>
          </p:cNvGrpSpPr>
          <p:nvPr/>
        </p:nvGrpSpPr>
        <p:grpSpPr bwMode="auto">
          <a:xfrm>
            <a:off x="1000125" y="3000375"/>
            <a:ext cx="3463925" cy="2330450"/>
            <a:chOff x="1000100" y="3000372"/>
            <a:chExt cx="3463192" cy="2331195"/>
          </a:xfrm>
        </p:grpSpPr>
        <p:grpSp>
          <p:nvGrpSpPr>
            <p:cNvPr id="4109" name="Группа 24"/>
            <p:cNvGrpSpPr>
              <a:grpSpLocks/>
            </p:cNvGrpSpPr>
            <p:nvPr/>
          </p:nvGrpSpPr>
          <p:grpSpPr bwMode="auto">
            <a:xfrm>
              <a:off x="1000100" y="3286124"/>
              <a:ext cx="3463192" cy="2045443"/>
              <a:chOff x="1500166" y="3214686"/>
              <a:chExt cx="3463192" cy="2045443"/>
            </a:xfrm>
          </p:grpSpPr>
          <p:sp>
            <p:nvSpPr>
              <p:cNvPr id="4111" name="TextBox 18"/>
              <p:cNvSpPr txBox="1">
                <a:spLocks noChangeArrowheads="1"/>
              </p:cNvSpPr>
              <p:nvPr/>
            </p:nvSpPr>
            <p:spPr bwMode="auto">
              <a:xfrm>
                <a:off x="1500166" y="4429132"/>
                <a:ext cx="3463192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/>
                  <a:t>Раскрытие творческих </a:t>
                </a:r>
              </a:p>
              <a:p>
                <a:pPr algn="ctr"/>
                <a:r>
                  <a:rPr lang="ru-RU"/>
                  <a:t>сил предпринимателя</a:t>
                </a:r>
              </a:p>
            </p:txBody>
          </p:sp>
          <p:pic>
            <p:nvPicPr>
              <p:cNvPr id="4112" name="Picture 26" descr="C:\Program Files\Microsoft Office\Media\CntCD1\Animated\j0223745.gif"/>
              <p:cNvPicPr>
                <a:picLocks noChangeAspect="1" noChangeArrowheads="1" noCrop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786050" y="3214686"/>
                <a:ext cx="923925" cy="1371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cxnSp>
          <p:nvCxnSpPr>
            <p:cNvPr id="4110" name="Прямая со стрелкой 29"/>
            <p:cNvCxnSpPr>
              <a:cxnSpLocks noChangeShapeType="1"/>
            </p:cNvCxnSpPr>
            <p:nvPr/>
          </p:nvCxnSpPr>
          <p:spPr bwMode="auto">
            <a:xfrm rot="16200000" flipH="1">
              <a:off x="2409336" y="3161903"/>
              <a:ext cx="395369" cy="72308"/>
            </a:xfrm>
            <a:prstGeom prst="straightConnector1">
              <a:avLst/>
            </a:prstGeom>
            <a:noFill/>
            <a:ln w="57150" algn="ctr">
              <a:solidFill>
                <a:srgbClr val="333399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7" name="Группа 37"/>
          <p:cNvGrpSpPr>
            <a:grpSpLocks/>
          </p:cNvGrpSpPr>
          <p:nvPr/>
        </p:nvGrpSpPr>
        <p:grpSpPr bwMode="auto">
          <a:xfrm>
            <a:off x="981075" y="5286375"/>
            <a:ext cx="3448050" cy="1500188"/>
            <a:chOff x="980423" y="5286388"/>
            <a:chExt cx="3448701" cy="1500198"/>
          </a:xfrm>
        </p:grpSpPr>
        <p:pic>
          <p:nvPicPr>
            <p:cNvPr id="4107" name="Picture 28" descr="C:\Program Files\Microsoft Office\Media\CntCD1\Animated\j0234686.gif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36624" y="5286388"/>
              <a:ext cx="736298" cy="78579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108" name="TextBox 18"/>
            <p:cNvSpPr txBox="1">
              <a:spLocks noChangeArrowheads="1"/>
            </p:cNvSpPr>
            <p:nvPr/>
          </p:nvSpPr>
          <p:spPr bwMode="auto">
            <a:xfrm>
              <a:off x="980423" y="5955589"/>
              <a:ext cx="3448701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/>
                <a:t>Предпринимательские </a:t>
              </a:r>
            </a:p>
            <a:p>
              <a:pPr algn="ctr"/>
              <a:r>
                <a:rPr lang="ru-RU"/>
                <a:t>способности</a:t>
              </a:r>
            </a:p>
          </p:txBody>
        </p:sp>
      </p:grpSp>
      <p:grpSp>
        <p:nvGrpSpPr>
          <p:cNvPr id="8" name="Группа 41"/>
          <p:cNvGrpSpPr>
            <a:grpSpLocks/>
          </p:cNvGrpSpPr>
          <p:nvPr/>
        </p:nvGrpSpPr>
        <p:grpSpPr bwMode="auto">
          <a:xfrm>
            <a:off x="3286125" y="5500688"/>
            <a:ext cx="5072063" cy="830262"/>
            <a:chOff x="3286116" y="5500702"/>
            <a:chExt cx="5072098" cy="830997"/>
          </a:xfrm>
        </p:grpSpPr>
        <p:sp>
          <p:nvSpPr>
            <p:cNvPr id="39" name="Прямоугольник 38"/>
            <p:cNvSpPr/>
            <p:nvPr/>
          </p:nvSpPr>
          <p:spPr bwMode="auto">
            <a:xfrm>
              <a:off x="4793200" y="5500702"/>
              <a:ext cx="3565014" cy="830997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ru-RU" cap="all" dirty="0">
                  <a:ln w="0"/>
                  <a:solidFill>
                    <a:srgbClr val="800000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Четвертый фактор</a:t>
              </a:r>
            </a:p>
            <a:p>
              <a:pPr algn="ctr">
                <a:defRPr/>
              </a:pPr>
              <a:r>
                <a:rPr lang="ru-RU" cap="all" dirty="0">
                  <a:ln w="0"/>
                  <a:solidFill>
                    <a:srgbClr val="800000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производства</a:t>
              </a:r>
            </a:p>
          </p:txBody>
        </p:sp>
        <p:cxnSp>
          <p:nvCxnSpPr>
            <p:cNvPr id="4106" name="Прямая со стрелкой 39"/>
            <p:cNvCxnSpPr>
              <a:cxnSpLocks noChangeShapeType="1"/>
            </p:cNvCxnSpPr>
            <p:nvPr/>
          </p:nvCxnSpPr>
          <p:spPr bwMode="auto">
            <a:xfrm>
              <a:off x="3286116" y="5927742"/>
              <a:ext cx="1571636" cy="1588"/>
            </a:xfrm>
            <a:prstGeom prst="straightConnector1">
              <a:avLst/>
            </a:prstGeom>
            <a:noFill/>
            <a:ln w="57150" algn="ctr">
              <a:solidFill>
                <a:srgbClr val="800000"/>
              </a:solidFill>
              <a:round/>
              <a:headEnd/>
              <a:tailEnd type="arrow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296641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 bwMode="auto">
          <a:xfrm>
            <a:off x="2881137" y="2428868"/>
            <a:ext cx="2119491" cy="36933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1800" cap="all" dirty="0">
                <a:ln w="0"/>
                <a:solidFill>
                  <a:srgbClr val="333399"/>
                </a:solidFill>
                <a:effectLst>
                  <a:reflection blurRad="12700" stA="50000" endPos="50000" dist="5000" dir="5400000" sy="-100000" rotWithShape="0"/>
                </a:effectLst>
              </a:rPr>
              <a:t>производство</a:t>
            </a:r>
          </a:p>
        </p:txBody>
      </p:sp>
      <p:pic>
        <p:nvPicPr>
          <p:cNvPr id="5123" name="Picture 43" descr="C:\Program Files\Microsoft Office\Media\CntCD1\Animated\j029518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2200" y="1743075"/>
            <a:ext cx="6953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47"/>
          <p:cNvGrpSpPr>
            <a:grpSpLocks/>
          </p:cNvGrpSpPr>
          <p:nvPr/>
        </p:nvGrpSpPr>
        <p:grpSpPr bwMode="auto">
          <a:xfrm>
            <a:off x="4786313" y="1428750"/>
            <a:ext cx="2390775" cy="1370013"/>
            <a:chOff x="2928926" y="1428736"/>
            <a:chExt cx="2390688" cy="1369464"/>
          </a:xfrm>
        </p:grpSpPr>
        <p:cxnSp>
          <p:nvCxnSpPr>
            <p:cNvPr id="5137" name="Прямая со стрелкой 23"/>
            <p:cNvCxnSpPr>
              <a:cxnSpLocks noChangeShapeType="1"/>
            </p:cNvCxnSpPr>
            <p:nvPr/>
          </p:nvCxnSpPr>
          <p:spPr bwMode="auto">
            <a:xfrm>
              <a:off x="2928926" y="2071678"/>
              <a:ext cx="571504" cy="1588"/>
            </a:xfrm>
            <a:prstGeom prst="straightConnector1">
              <a:avLst/>
            </a:prstGeom>
            <a:noFill/>
            <a:ln w="57150" algn="ctr">
              <a:solidFill>
                <a:srgbClr val="C00000"/>
              </a:solidFill>
              <a:round/>
              <a:headEnd/>
              <a:tailEnd type="arrow" w="med" len="med"/>
            </a:ln>
          </p:spPr>
        </p:cxnSp>
        <p:pic>
          <p:nvPicPr>
            <p:cNvPr id="5138" name="Picture 44" descr="C:\Program Files\Microsoft Office\Media\CntCD1\Animated\j0254421.gif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86182" y="1428736"/>
              <a:ext cx="1000321" cy="10144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" name="Прямоугольник 46"/>
            <p:cNvSpPr/>
            <p:nvPr/>
          </p:nvSpPr>
          <p:spPr bwMode="auto">
            <a:xfrm>
              <a:off x="3214678" y="2428868"/>
              <a:ext cx="2104936" cy="36933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ru-RU" sz="1800" cap="all" dirty="0">
                  <a:ln w="0"/>
                  <a:solidFill>
                    <a:srgbClr val="800000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Для общества</a:t>
              </a:r>
            </a:p>
          </p:txBody>
        </p:sp>
      </p:grpSp>
      <p:grpSp>
        <p:nvGrpSpPr>
          <p:cNvPr id="3" name="Группа 55"/>
          <p:cNvGrpSpPr>
            <a:grpSpLocks/>
          </p:cNvGrpSpPr>
          <p:nvPr/>
        </p:nvGrpSpPr>
        <p:grpSpPr bwMode="auto">
          <a:xfrm>
            <a:off x="4929188" y="2857500"/>
            <a:ext cx="3714750" cy="1428750"/>
            <a:chOff x="4929190" y="2714620"/>
            <a:chExt cx="3714748" cy="1428760"/>
          </a:xfrm>
        </p:grpSpPr>
        <p:sp>
          <p:nvSpPr>
            <p:cNvPr id="5135" name="TextBox 37"/>
            <p:cNvSpPr txBox="1">
              <a:spLocks noChangeArrowheads="1"/>
            </p:cNvSpPr>
            <p:nvPr/>
          </p:nvSpPr>
          <p:spPr bwMode="auto">
            <a:xfrm>
              <a:off x="5214942" y="3312383"/>
              <a:ext cx="3428996" cy="830997"/>
            </a:xfrm>
            <a:prstGeom prst="rect">
              <a:avLst/>
            </a:prstGeom>
            <a:solidFill>
              <a:srgbClr val="CAE8AA"/>
            </a:solidFill>
            <a:ln w="38100">
              <a:solidFill>
                <a:srgbClr val="0033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rgbClr val="003300"/>
                  </a:solidFill>
                </a:rPr>
                <a:t>Социальный аспект</a:t>
              </a:r>
            </a:p>
            <a:p>
              <a:pPr algn="ctr"/>
              <a:r>
                <a:rPr lang="ru-RU">
                  <a:solidFill>
                    <a:srgbClr val="003300"/>
                  </a:solidFill>
                </a:rPr>
                <a:t>(условия для жизни)</a:t>
              </a:r>
            </a:p>
          </p:txBody>
        </p:sp>
        <p:cxnSp>
          <p:nvCxnSpPr>
            <p:cNvPr id="5136" name="Прямая со стрелкой 70"/>
            <p:cNvCxnSpPr>
              <a:cxnSpLocks noChangeShapeType="1"/>
            </p:cNvCxnSpPr>
            <p:nvPr/>
          </p:nvCxnSpPr>
          <p:spPr bwMode="auto">
            <a:xfrm>
              <a:off x="4929190" y="2714620"/>
              <a:ext cx="857256" cy="500066"/>
            </a:xfrm>
            <a:prstGeom prst="straightConnector1">
              <a:avLst/>
            </a:prstGeom>
            <a:noFill/>
            <a:ln w="57150" algn="ctr">
              <a:solidFill>
                <a:srgbClr val="003300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4" name="Группа 54"/>
          <p:cNvGrpSpPr>
            <a:grpSpLocks/>
          </p:cNvGrpSpPr>
          <p:nvPr/>
        </p:nvGrpSpPr>
        <p:grpSpPr bwMode="auto">
          <a:xfrm>
            <a:off x="1143000" y="2857500"/>
            <a:ext cx="3714750" cy="1428750"/>
            <a:chOff x="1143004" y="2714620"/>
            <a:chExt cx="3714748" cy="1428760"/>
          </a:xfrm>
        </p:grpSpPr>
        <p:sp>
          <p:nvSpPr>
            <p:cNvPr id="5133" name="TextBox 37"/>
            <p:cNvSpPr txBox="1">
              <a:spLocks noChangeArrowheads="1"/>
            </p:cNvSpPr>
            <p:nvPr/>
          </p:nvSpPr>
          <p:spPr bwMode="auto">
            <a:xfrm>
              <a:off x="1143004" y="3312383"/>
              <a:ext cx="3428996" cy="830997"/>
            </a:xfrm>
            <a:prstGeom prst="rect">
              <a:avLst/>
            </a:prstGeom>
            <a:solidFill>
              <a:srgbClr val="FEDEF8"/>
            </a:solidFill>
            <a:ln w="38100">
              <a:solidFill>
                <a:srgbClr val="8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rgbClr val="800000"/>
                  </a:solidFill>
                </a:rPr>
                <a:t>Экономический аспект</a:t>
              </a:r>
            </a:p>
            <a:p>
              <a:pPr algn="ctr"/>
              <a:r>
                <a:rPr lang="ru-RU">
                  <a:solidFill>
                    <a:srgbClr val="800000"/>
                  </a:solidFill>
                </a:rPr>
                <a:t>(прибыль)</a:t>
              </a:r>
            </a:p>
          </p:txBody>
        </p:sp>
        <p:cxnSp>
          <p:nvCxnSpPr>
            <p:cNvPr id="5134" name="Прямая со стрелкой 70"/>
            <p:cNvCxnSpPr>
              <a:cxnSpLocks noChangeShapeType="1"/>
            </p:cNvCxnSpPr>
            <p:nvPr/>
          </p:nvCxnSpPr>
          <p:spPr bwMode="auto">
            <a:xfrm flipH="1">
              <a:off x="4000496" y="2714620"/>
              <a:ext cx="857256" cy="500066"/>
            </a:xfrm>
            <a:prstGeom prst="straightConnector1">
              <a:avLst/>
            </a:prstGeom>
            <a:noFill/>
            <a:ln w="57150" algn="ctr">
              <a:solidFill>
                <a:srgbClr val="800000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5" name="Группа 59"/>
          <p:cNvGrpSpPr>
            <a:grpSpLocks/>
          </p:cNvGrpSpPr>
          <p:nvPr/>
        </p:nvGrpSpPr>
        <p:grpSpPr bwMode="auto">
          <a:xfrm>
            <a:off x="1214438" y="4500563"/>
            <a:ext cx="7429500" cy="815975"/>
            <a:chOff x="1214414" y="4500570"/>
            <a:chExt cx="7429552" cy="815988"/>
          </a:xfrm>
        </p:grpSpPr>
        <p:pic>
          <p:nvPicPr>
            <p:cNvPr id="5130" name="Picture 45" descr="C:\Program Files\Microsoft Office\Media\CntCD1\ClipArt1\j0149400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00166" y="4500570"/>
              <a:ext cx="815988" cy="815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" name="Прямоугольник 56"/>
            <p:cNvSpPr/>
            <p:nvPr/>
          </p:nvSpPr>
          <p:spPr bwMode="auto">
            <a:xfrm>
              <a:off x="2643174" y="4681847"/>
              <a:ext cx="5870390" cy="46166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ru-RU" cap="all" dirty="0">
                  <a:ln w="0"/>
                  <a:solidFill>
                    <a:srgbClr val="003300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предпринимательский климат</a:t>
              </a:r>
            </a:p>
          </p:txBody>
        </p:sp>
        <p:cxnSp>
          <p:nvCxnSpPr>
            <p:cNvPr id="59" name="Прямая соединительная линия 58"/>
            <p:cNvCxnSpPr/>
            <p:nvPr/>
          </p:nvCxnSpPr>
          <p:spPr bwMode="auto">
            <a:xfrm>
              <a:off x="1214414" y="4500570"/>
              <a:ext cx="7429552" cy="1587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1" name="TextBox 37"/>
          <p:cNvSpPr txBox="1">
            <a:spLocks noChangeArrowheads="1"/>
          </p:cNvSpPr>
          <p:nvPr/>
        </p:nvSpPr>
        <p:spPr bwMode="auto">
          <a:xfrm>
            <a:off x="1214438" y="5357813"/>
            <a:ext cx="7429500" cy="1200150"/>
          </a:xfrm>
          <a:prstGeom prst="rect">
            <a:avLst/>
          </a:prstGeom>
          <a:solidFill>
            <a:srgbClr val="FFFFA7"/>
          </a:solidFill>
          <a:ln w="38100">
            <a:solidFill>
              <a:schemeClr val="tx2">
                <a:lumMod val="90000"/>
                <a:lumOff val="1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-экономическая свобода,</a:t>
            </a:r>
          </a:p>
          <a:p>
            <a:pPr algn="just">
              <a:defRPr/>
            </a:pPr>
            <a:r>
              <a:rPr lang="ru-RU" dirty="0">
                <a:solidFill>
                  <a:schemeClr val="tx2">
                    <a:lumMod val="75000"/>
                    <a:lumOff val="25000"/>
                  </a:schemeClr>
                </a:solidFill>
              </a:rPr>
              <a:t>-поддержание конкурентной среды</a:t>
            </a:r>
          </a:p>
          <a:p>
            <a:pPr algn="just">
              <a:defRPr/>
            </a:pPr>
            <a:r>
              <a:rPr lang="ru-RU" dirty="0">
                <a:solidFill>
                  <a:srgbClr val="800000"/>
                </a:solidFill>
              </a:rPr>
              <a:t>-создание правового поля для предпринимательства</a:t>
            </a:r>
          </a:p>
        </p:txBody>
      </p:sp>
      <p:sp>
        <p:nvSpPr>
          <p:cNvPr id="63" name="Rectangle 15"/>
          <p:cNvSpPr txBox="1">
            <a:spLocks noChangeArrowheads="1"/>
          </p:cNvSpPr>
          <p:nvPr/>
        </p:nvSpPr>
        <p:spPr bwMode="auto">
          <a:xfrm>
            <a:off x="1066800" y="400050"/>
            <a:ext cx="7772400" cy="895350"/>
          </a:xfrm>
          <a:prstGeom prst="rect">
            <a:avLst/>
          </a:prstGeom>
          <a:gradFill rotWithShape="0">
            <a:gsLst>
              <a:gs pos="0">
                <a:srgbClr val="003B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kumimoji="1" lang="ru-RU" sz="3200" b="0" kern="0">
                <a:solidFill>
                  <a:srgbClr val="FFFF66"/>
                </a:solidFill>
                <a:latin typeface="+mj-lt"/>
                <a:ea typeface="+mj-ea"/>
                <a:cs typeface="+mj-cs"/>
              </a:rPr>
              <a:t>Правовые основы предпринимательства</a:t>
            </a:r>
            <a:endParaRPr kumimoji="1" lang="ru-RU" sz="3200" b="0" kern="0" dirty="0">
              <a:solidFill>
                <a:srgbClr val="FFFF66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3466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 bwMode="auto">
          <a:xfrm>
            <a:off x="3123158" y="1669309"/>
            <a:ext cx="4377800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cap="all" dirty="0">
                <a:ln w="0"/>
                <a:solidFill>
                  <a:srgbClr val="333399"/>
                </a:solidFill>
                <a:effectLst>
                  <a:reflection blurRad="12700" stA="50000" endPos="50000" dist="5000" dir="5400000" sy="-100000" rotWithShape="0"/>
                </a:effectLst>
              </a:rPr>
              <a:t>Предпринимательские</a:t>
            </a:r>
          </a:p>
          <a:p>
            <a:pPr algn="ctr">
              <a:defRPr/>
            </a:pPr>
            <a:r>
              <a:rPr lang="ru-RU" cap="all" dirty="0">
                <a:ln w="0"/>
                <a:solidFill>
                  <a:srgbClr val="333399"/>
                </a:solidFill>
                <a:effectLst>
                  <a:reflection blurRad="12700" stA="50000" endPos="50000" dist="5000" dir="5400000" sy="-100000" rotWithShape="0"/>
                </a:effectLst>
              </a:rPr>
              <a:t>правоотношения</a:t>
            </a:r>
          </a:p>
        </p:txBody>
      </p:sp>
      <p:pic>
        <p:nvPicPr>
          <p:cNvPr id="6147" name="Picture 50" descr="C:\Program Files\Microsoft Office\Media\CntCD1\Animated\j023650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5363" y="1643063"/>
            <a:ext cx="866775" cy="84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TextBox 37"/>
          <p:cNvSpPr txBox="1">
            <a:spLocks noChangeArrowheads="1"/>
          </p:cNvSpPr>
          <p:nvPr/>
        </p:nvSpPr>
        <p:spPr bwMode="auto">
          <a:xfrm>
            <a:off x="1214438" y="3097213"/>
            <a:ext cx="3714750" cy="3046412"/>
          </a:xfrm>
          <a:prstGeom prst="rect">
            <a:avLst/>
          </a:prstGeom>
          <a:solidFill>
            <a:srgbClr val="CCFFFF"/>
          </a:solidFill>
          <a:ln w="381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solidFill>
                  <a:srgbClr val="0000CC"/>
                </a:solidFill>
              </a:rPr>
              <a:t>-Конституция </a:t>
            </a:r>
            <a:r>
              <a:rPr lang="ru-RU" dirty="0" smtClean="0">
                <a:solidFill>
                  <a:srgbClr val="0000CC"/>
                </a:solidFill>
              </a:rPr>
              <a:t>РК,</a:t>
            </a:r>
            <a:endParaRPr lang="ru-RU" dirty="0">
              <a:solidFill>
                <a:srgbClr val="0000CC"/>
              </a:solidFill>
            </a:endParaRPr>
          </a:p>
          <a:p>
            <a:pPr algn="just"/>
            <a:r>
              <a:rPr lang="ru-RU" dirty="0">
                <a:solidFill>
                  <a:srgbClr val="000066"/>
                </a:solidFill>
              </a:rPr>
              <a:t>-Гражданский кодекс,</a:t>
            </a:r>
          </a:p>
          <a:p>
            <a:pPr algn="just"/>
            <a:r>
              <a:rPr lang="ru-RU" dirty="0">
                <a:solidFill>
                  <a:srgbClr val="0000CC"/>
                </a:solidFill>
              </a:rPr>
              <a:t>-Налоговый кодекс,</a:t>
            </a:r>
          </a:p>
          <a:p>
            <a:pPr algn="just"/>
            <a:r>
              <a:rPr lang="ru-RU" dirty="0" smtClean="0">
                <a:solidFill>
                  <a:srgbClr val="000066"/>
                </a:solidFill>
              </a:rPr>
              <a:t>-Закон Об АО,</a:t>
            </a:r>
            <a:endParaRPr lang="ru-RU" dirty="0">
              <a:solidFill>
                <a:srgbClr val="000066"/>
              </a:solidFill>
            </a:endParaRPr>
          </a:p>
          <a:p>
            <a:pPr algn="just"/>
            <a:r>
              <a:rPr lang="ru-RU" dirty="0">
                <a:solidFill>
                  <a:srgbClr val="0000CC"/>
                </a:solidFill>
              </a:rPr>
              <a:t>-Административный кодекс,</a:t>
            </a:r>
          </a:p>
          <a:p>
            <a:pPr algn="just"/>
            <a:r>
              <a:rPr lang="ru-RU" dirty="0" smtClean="0">
                <a:solidFill>
                  <a:srgbClr val="000066"/>
                </a:solidFill>
              </a:rPr>
              <a:t>-Закон о ТОО и ТДО</a:t>
            </a:r>
            <a:endParaRPr lang="ru-RU" dirty="0">
              <a:solidFill>
                <a:srgbClr val="000066"/>
              </a:solidFill>
            </a:endParaRPr>
          </a:p>
          <a:p>
            <a:pPr algn="just"/>
            <a:r>
              <a:rPr lang="ru-RU" dirty="0">
                <a:solidFill>
                  <a:srgbClr val="000066"/>
                </a:solidFill>
              </a:rPr>
              <a:t>и др.</a:t>
            </a:r>
          </a:p>
        </p:txBody>
      </p:sp>
      <p:sp>
        <p:nvSpPr>
          <p:cNvPr id="54" name="Прямоугольник 53"/>
          <p:cNvSpPr/>
          <p:nvPr/>
        </p:nvSpPr>
        <p:spPr bwMode="auto">
          <a:xfrm>
            <a:off x="5143504" y="2571744"/>
            <a:ext cx="3591982" cy="5847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1600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Принципы</a:t>
            </a:r>
          </a:p>
          <a:p>
            <a:pPr algn="ctr">
              <a:defRPr/>
            </a:pPr>
            <a:r>
              <a:rPr lang="ru-RU" sz="1600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правового регулирования</a:t>
            </a:r>
          </a:p>
        </p:txBody>
      </p:sp>
      <p:sp>
        <p:nvSpPr>
          <p:cNvPr id="55" name="TextBox 37"/>
          <p:cNvSpPr txBox="1">
            <a:spLocks noChangeArrowheads="1"/>
          </p:cNvSpPr>
          <p:nvPr/>
        </p:nvSpPr>
        <p:spPr bwMode="auto">
          <a:xfrm>
            <a:off x="5072063" y="3465513"/>
            <a:ext cx="3714750" cy="2678112"/>
          </a:xfrm>
          <a:prstGeom prst="rect">
            <a:avLst/>
          </a:prstGeom>
          <a:solidFill>
            <a:srgbClr val="FEDEF8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solidFill>
                  <a:srgbClr val="800000"/>
                </a:solidFill>
              </a:rPr>
              <a:t>-свободной экономичес-кой деятельности,</a:t>
            </a:r>
          </a:p>
          <a:p>
            <a:r>
              <a:rPr lang="ru-RU">
                <a:solidFill>
                  <a:srgbClr val="7030A0"/>
                </a:solidFill>
              </a:rPr>
              <a:t>-поддержка конкурен-ции, борьба с монополиз-мом,</a:t>
            </a:r>
          </a:p>
          <a:p>
            <a:r>
              <a:rPr lang="ru-RU">
                <a:solidFill>
                  <a:srgbClr val="800000"/>
                </a:solidFill>
              </a:rPr>
              <a:t>-многообразие форм соб-ственности.</a:t>
            </a:r>
          </a:p>
        </p:txBody>
      </p:sp>
      <p:sp>
        <p:nvSpPr>
          <p:cNvPr id="57" name="Rectangle 15"/>
          <p:cNvSpPr txBox="1">
            <a:spLocks noChangeArrowheads="1"/>
          </p:cNvSpPr>
          <p:nvPr/>
        </p:nvSpPr>
        <p:spPr bwMode="auto">
          <a:xfrm>
            <a:off x="1066800" y="400050"/>
            <a:ext cx="7772400" cy="895350"/>
          </a:xfrm>
          <a:prstGeom prst="rect">
            <a:avLst/>
          </a:prstGeom>
          <a:gradFill rotWithShape="0">
            <a:gsLst>
              <a:gs pos="0">
                <a:srgbClr val="003B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kumimoji="1" lang="ru-RU" sz="3200" b="0" kern="0">
                <a:solidFill>
                  <a:srgbClr val="FFFF66"/>
                </a:solidFill>
                <a:latin typeface="+mj-lt"/>
                <a:ea typeface="+mj-ea"/>
                <a:cs typeface="+mj-cs"/>
              </a:rPr>
              <a:t>Правовые основы предпринимательства</a:t>
            </a:r>
            <a:endParaRPr kumimoji="1" lang="ru-RU" sz="3200" b="0" kern="0" dirty="0">
              <a:solidFill>
                <a:srgbClr val="FFFF66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537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build="p" animBg="1"/>
      <p:bldP spid="55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5092" y="188640"/>
            <a:ext cx="7772400" cy="1143000"/>
          </a:xfrm>
        </p:spPr>
        <p:txBody>
          <a:bodyPr/>
          <a:lstStyle/>
          <a:p>
            <a:r>
              <a:rPr lang="ru-RU" sz="3600" dirty="0" smtClean="0">
                <a:latin typeface="Segoe Script" panose="020B0504020000000003" pitchFamily="34" charset="0"/>
              </a:rPr>
              <a:t>Организационно-правовые формы </a:t>
            </a:r>
            <a:r>
              <a:rPr lang="ru-RU" sz="3600" dirty="0">
                <a:latin typeface="Segoe Script" panose="020B0504020000000003" pitchFamily="34" charset="0"/>
              </a:rPr>
              <a:t>предприятия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4859824" y="2193857"/>
            <a:ext cx="3906435" cy="558715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dirty="0" smtClean="0">
                <a:latin typeface="Segoe Script" panose="020B0504020000000003" pitchFamily="34" charset="0"/>
              </a:rPr>
              <a:t>Товарищество    </a:t>
            </a:r>
          </a:p>
          <a:p>
            <a:pPr algn="ctr"/>
            <a:r>
              <a:rPr lang="ru-RU" sz="1400" dirty="0" smtClean="0">
                <a:latin typeface="Segoe Script" panose="020B0504020000000003" pitchFamily="34" charset="0"/>
              </a:rPr>
              <a:t>с </a:t>
            </a:r>
            <a:r>
              <a:rPr lang="ru-RU" sz="1400" dirty="0">
                <a:latin typeface="Segoe Script" panose="020B0504020000000003" pitchFamily="34" charset="0"/>
              </a:rPr>
              <a:t>ограниченной ответственностью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Script" panose="020B0504020000000003" pitchFamily="34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 bwMode="auto">
          <a:xfrm>
            <a:off x="2651517" y="2280565"/>
            <a:ext cx="759229" cy="12961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Прямоугольник 20"/>
          <p:cNvSpPr/>
          <p:nvPr/>
        </p:nvSpPr>
        <p:spPr bwMode="auto">
          <a:xfrm>
            <a:off x="4942486" y="1247596"/>
            <a:ext cx="3942203" cy="597228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dirty="0">
                <a:latin typeface="Segoe Script" panose="020B0504020000000003" pitchFamily="34" charset="0"/>
              </a:rPr>
              <a:t>Товарищество с </a:t>
            </a:r>
            <a:endParaRPr lang="ru-RU" sz="1400" dirty="0" smtClean="0">
              <a:latin typeface="Segoe Script" panose="020B0504020000000003" pitchFamily="34" charset="0"/>
            </a:endParaRPr>
          </a:p>
          <a:p>
            <a:pPr algn="ctr"/>
            <a:r>
              <a:rPr lang="ru-RU" sz="1400" dirty="0" smtClean="0">
                <a:latin typeface="Segoe Script" panose="020B0504020000000003" pitchFamily="34" charset="0"/>
              </a:rPr>
              <a:t>дополнительной </a:t>
            </a:r>
            <a:r>
              <a:rPr lang="ru-RU" sz="1400" dirty="0">
                <a:latin typeface="Segoe Script" panose="020B0504020000000003" pitchFamily="34" charset="0"/>
              </a:rPr>
              <a:t>ответственностью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Script" panose="020B0504020000000003" pitchFamily="34" charset="0"/>
            </a:endParaRPr>
          </a:p>
        </p:txBody>
      </p:sp>
      <p:cxnSp>
        <p:nvCxnSpPr>
          <p:cNvPr id="26" name="Соединительная линия уступом 25"/>
          <p:cNvCxnSpPr/>
          <p:nvPr/>
        </p:nvCxnSpPr>
        <p:spPr bwMode="auto">
          <a:xfrm>
            <a:off x="4160541" y="2008612"/>
            <a:ext cx="164605" cy="1085092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Соединительная линия уступом 36"/>
          <p:cNvCxnSpPr/>
          <p:nvPr/>
        </p:nvCxnSpPr>
        <p:spPr bwMode="auto">
          <a:xfrm>
            <a:off x="3748471" y="2906289"/>
            <a:ext cx="914400" cy="914400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Соединительная линия уступом 38"/>
          <p:cNvCxnSpPr/>
          <p:nvPr/>
        </p:nvCxnSpPr>
        <p:spPr bwMode="auto">
          <a:xfrm rot="16200000" flipH="1">
            <a:off x="2464068" y="1924107"/>
            <a:ext cx="914400" cy="539502"/>
          </a:xfrm>
          <a:prstGeom prst="bentConnector5">
            <a:avLst>
              <a:gd name="adj1" fmla="val -25000"/>
              <a:gd name="adj2" fmla="val 322079"/>
              <a:gd name="adj3" fmla="val 79741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1" name="Прямоугольник 80"/>
          <p:cNvSpPr/>
          <p:nvPr/>
        </p:nvSpPr>
        <p:spPr bwMode="auto">
          <a:xfrm>
            <a:off x="4892730" y="3092302"/>
            <a:ext cx="3942203" cy="449127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entury Schoolbook" panose="02040604050505020304" pitchFamily="18" charset="0"/>
              </a:rPr>
              <a:t>Закрытое </a:t>
            </a:r>
            <a:r>
              <a:rPr lang="ru-RU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entury Schoolbook" panose="02040604050505020304" pitchFamily="18" charset="0"/>
              </a:rPr>
              <a:t>акционерное общество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ysClr val="windowText" lastClr="00000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84" name="Прямоугольник 83"/>
          <p:cNvSpPr/>
          <p:nvPr/>
        </p:nvSpPr>
        <p:spPr bwMode="auto">
          <a:xfrm>
            <a:off x="1307098" y="1736658"/>
            <a:ext cx="3018048" cy="543907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latin typeface="Segoe Script" panose="020B0504020000000003" pitchFamily="34" charset="0"/>
              </a:rPr>
              <a:t>товарищество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85" name="Прямоугольник 84"/>
          <p:cNvSpPr/>
          <p:nvPr/>
        </p:nvSpPr>
        <p:spPr bwMode="auto">
          <a:xfrm>
            <a:off x="1307098" y="3477136"/>
            <a:ext cx="3018048" cy="687105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100" i="1" dirty="0">
                <a:latin typeface="Century Schoolbook" panose="02040604050505020304" pitchFamily="18" charset="0"/>
              </a:rPr>
              <a:t>акционерные общества</a:t>
            </a:r>
            <a:endParaRPr kumimoji="0" lang="ru-RU" sz="2100" b="1" i="0" u="none" strike="noStrike" cap="none" normalizeH="0" baseline="0" dirty="0" smtClean="0">
              <a:ln>
                <a:noFill/>
              </a:ln>
              <a:effectLst/>
              <a:latin typeface="Century Schoolbook" panose="02040604050505020304" pitchFamily="18" charset="0"/>
            </a:endParaRPr>
          </a:p>
        </p:txBody>
      </p:sp>
      <p:sp>
        <p:nvSpPr>
          <p:cNvPr id="86" name="Прямоугольник 85"/>
          <p:cNvSpPr/>
          <p:nvPr/>
        </p:nvSpPr>
        <p:spPr bwMode="auto">
          <a:xfrm>
            <a:off x="1329715" y="4966931"/>
            <a:ext cx="3018048" cy="543907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i="1" dirty="0" smtClean="0"/>
              <a:t>другие</a:t>
            </a:r>
            <a:endParaRPr kumimoji="0" lang="ru-RU" sz="2400" b="1" i="1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cxnSp>
        <p:nvCxnSpPr>
          <p:cNvPr id="88" name="Прямая соединительная линия 87"/>
          <p:cNvCxnSpPr/>
          <p:nvPr/>
        </p:nvCxnSpPr>
        <p:spPr bwMode="auto">
          <a:xfrm>
            <a:off x="1115616" y="620688"/>
            <a:ext cx="0" cy="4752528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Прямая соединительная линия 92"/>
          <p:cNvCxnSpPr>
            <a:endCxn id="84" idx="1"/>
          </p:cNvCxnSpPr>
          <p:nvPr/>
        </p:nvCxnSpPr>
        <p:spPr bwMode="auto">
          <a:xfrm>
            <a:off x="1115616" y="2008612"/>
            <a:ext cx="191482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" name="Прямая соединительная линия 93"/>
          <p:cNvCxnSpPr/>
          <p:nvPr/>
        </p:nvCxnSpPr>
        <p:spPr bwMode="auto">
          <a:xfrm>
            <a:off x="1115616" y="3820689"/>
            <a:ext cx="191482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Прямая соединительная линия 94"/>
          <p:cNvCxnSpPr/>
          <p:nvPr/>
        </p:nvCxnSpPr>
        <p:spPr bwMode="auto">
          <a:xfrm>
            <a:off x="1115616" y="5373216"/>
            <a:ext cx="191482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Прямая соединительная линия 95"/>
          <p:cNvCxnSpPr/>
          <p:nvPr/>
        </p:nvCxnSpPr>
        <p:spPr bwMode="auto">
          <a:xfrm>
            <a:off x="1115616" y="620688"/>
            <a:ext cx="432048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8" name="Прямоугольник 97"/>
          <p:cNvSpPr/>
          <p:nvPr/>
        </p:nvSpPr>
        <p:spPr bwMode="auto">
          <a:xfrm>
            <a:off x="4856747" y="4001569"/>
            <a:ext cx="3942203" cy="449127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entury Schoolbook" panose="02040604050505020304" pitchFamily="18" charset="0"/>
              </a:rPr>
              <a:t>Открытое акционерное </a:t>
            </a:r>
            <a:r>
              <a:rPr lang="ru-RU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entury Schoolbook" panose="02040604050505020304" pitchFamily="18" charset="0"/>
              </a:rPr>
              <a:t>общество</a:t>
            </a:r>
            <a:endParaRPr kumimoji="0" lang="ru-RU" sz="1400" i="0" u="none" strike="noStrike" normalizeH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99" name="Прямоугольник 98"/>
          <p:cNvSpPr/>
          <p:nvPr/>
        </p:nvSpPr>
        <p:spPr bwMode="auto">
          <a:xfrm>
            <a:off x="4841939" y="4596054"/>
            <a:ext cx="3942203" cy="449127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600" i="1" dirty="0"/>
              <a:t>Производственный кооператив (артель)</a:t>
            </a:r>
            <a:endParaRPr kumimoji="0" lang="ru-RU" sz="1600" i="1" u="none" strike="noStrike" normalizeH="0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latin typeface="Segoe Script" panose="020B0504020000000003" pitchFamily="34" charset="0"/>
            </a:endParaRPr>
          </a:p>
        </p:txBody>
      </p:sp>
      <p:sp>
        <p:nvSpPr>
          <p:cNvPr id="100" name="Прямоугольник 99"/>
          <p:cNvSpPr/>
          <p:nvPr/>
        </p:nvSpPr>
        <p:spPr bwMode="auto">
          <a:xfrm>
            <a:off x="4824056" y="5373216"/>
            <a:ext cx="3942203" cy="616429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600" i="1" dirty="0"/>
              <a:t>Индивидуальное (частное) предпринимательство</a:t>
            </a:r>
            <a:endParaRPr kumimoji="0" lang="ru-RU" sz="1600" i="1" u="none" strike="noStrike" normalizeH="0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latin typeface="Segoe Script" panose="020B0504020000000003" pitchFamily="34" charset="0"/>
            </a:endParaRPr>
          </a:p>
        </p:txBody>
      </p:sp>
      <p:sp>
        <p:nvSpPr>
          <p:cNvPr id="101" name="Прямоугольник 100"/>
          <p:cNvSpPr/>
          <p:nvPr/>
        </p:nvSpPr>
        <p:spPr bwMode="auto">
          <a:xfrm>
            <a:off x="881853" y="6003226"/>
            <a:ext cx="3942203" cy="449127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600" i="1" dirty="0"/>
              <a:t>Унитарное предприятие </a:t>
            </a:r>
            <a:endParaRPr kumimoji="0" lang="ru-RU" sz="1600" i="1" u="none" strike="noStrike" normalizeH="0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latin typeface="Segoe Script" panose="020B0504020000000003" pitchFamily="34" charset="0"/>
            </a:endParaRPr>
          </a:p>
        </p:txBody>
      </p:sp>
      <p:cxnSp>
        <p:nvCxnSpPr>
          <p:cNvPr id="102" name="Прямая соединительная линия 101"/>
          <p:cNvCxnSpPr>
            <a:stCxn id="84" idx="3"/>
            <a:endCxn id="21" idx="1"/>
          </p:cNvCxnSpPr>
          <p:nvPr/>
        </p:nvCxnSpPr>
        <p:spPr bwMode="auto">
          <a:xfrm flipV="1">
            <a:off x="4325146" y="1546210"/>
            <a:ext cx="617340" cy="462402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" name="Прямая соединительная линия 102"/>
          <p:cNvCxnSpPr>
            <a:stCxn id="84" idx="3"/>
            <a:endCxn id="11" idx="1"/>
          </p:cNvCxnSpPr>
          <p:nvPr/>
        </p:nvCxnSpPr>
        <p:spPr bwMode="auto">
          <a:xfrm>
            <a:off x="4325146" y="2008612"/>
            <a:ext cx="534678" cy="464603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1" name="Прямая соединительная линия 110"/>
          <p:cNvCxnSpPr/>
          <p:nvPr/>
        </p:nvCxnSpPr>
        <p:spPr bwMode="auto">
          <a:xfrm flipV="1">
            <a:off x="4325146" y="3317178"/>
            <a:ext cx="617340" cy="462402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2" name="Прямая соединительная линия 111"/>
          <p:cNvCxnSpPr/>
          <p:nvPr/>
        </p:nvCxnSpPr>
        <p:spPr bwMode="auto">
          <a:xfrm>
            <a:off x="4325146" y="3779580"/>
            <a:ext cx="534678" cy="464603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3" name="Прямая соединительная линия 112"/>
          <p:cNvCxnSpPr>
            <a:stCxn id="86" idx="3"/>
            <a:endCxn id="99" idx="1"/>
          </p:cNvCxnSpPr>
          <p:nvPr/>
        </p:nvCxnSpPr>
        <p:spPr bwMode="auto">
          <a:xfrm flipV="1">
            <a:off x="4347763" y="4820618"/>
            <a:ext cx="494176" cy="418267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Прямая соединительная линия 113"/>
          <p:cNvCxnSpPr>
            <a:stCxn id="86" idx="3"/>
          </p:cNvCxnSpPr>
          <p:nvPr/>
        </p:nvCxnSpPr>
        <p:spPr bwMode="auto">
          <a:xfrm>
            <a:off x="4347763" y="5238885"/>
            <a:ext cx="447301" cy="464602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9" name="Прямая соединительная линия 118"/>
          <p:cNvCxnSpPr>
            <a:stCxn id="86" idx="2"/>
          </p:cNvCxnSpPr>
          <p:nvPr/>
        </p:nvCxnSpPr>
        <p:spPr bwMode="auto">
          <a:xfrm>
            <a:off x="2838739" y="5510838"/>
            <a:ext cx="31543" cy="478807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52070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  <p:bldP spid="81" grpId="0" animBg="1"/>
      <p:bldP spid="84" grpId="0" animBg="1"/>
      <p:bldP spid="85" grpId="0" animBg="1"/>
      <p:bldP spid="86" grpId="0" animBg="1"/>
      <p:bldP spid="98" grpId="0" animBg="1"/>
      <p:bldP spid="99" grpId="0" animBg="1"/>
      <p:bldP spid="100" grpId="0" animBg="1"/>
      <p:bldP spid="10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5"/>
          <p:cNvSpPr>
            <a:spLocks noGrp="1" noChangeArrowheads="1"/>
          </p:cNvSpPr>
          <p:nvPr>
            <p:ph type="title"/>
          </p:nvPr>
        </p:nvSpPr>
        <p:spPr>
          <a:xfrm>
            <a:off x="1066800" y="400050"/>
            <a:ext cx="7772400" cy="895350"/>
          </a:xfrm>
          <a:gradFill rotWithShape="0">
            <a:gsLst>
              <a:gs pos="0">
                <a:srgbClr val="003B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76200">
            <a:solidFill>
              <a:srgbClr val="FFFF00"/>
            </a:solidFill>
          </a:ln>
        </p:spPr>
        <p:txBody>
          <a:bodyPr/>
          <a:lstStyle/>
          <a:p>
            <a:r>
              <a:rPr lang="ru-RU" sz="3200" smtClean="0">
                <a:solidFill>
                  <a:srgbClr val="FFFF66"/>
                </a:solidFill>
              </a:rPr>
              <a:t>Организационно-правовые формы предпринимательства</a:t>
            </a:r>
          </a:p>
        </p:txBody>
      </p:sp>
      <p:grpSp>
        <p:nvGrpSpPr>
          <p:cNvPr id="9219" name="Группа 48"/>
          <p:cNvGrpSpPr>
            <a:grpSpLocks/>
          </p:cNvGrpSpPr>
          <p:nvPr/>
        </p:nvGrpSpPr>
        <p:grpSpPr bwMode="auto">
          <a:xfrm>
            <a:off x="1214438" y="1428750"/>
            <a:ext cx="7572375" cy="830263"/>
            <a:chOff x="1142976" y="4169639"/>
            <a:chExt cx="7572428" cy="830997"/>
          </a:xfrm>
        </p:grpSpPr>
        <p:sp>
          <p:nvSpPr>
            <p:cNvPr id="47" name="Прямоугольник 46"/>
            <p:cNvSpPr/>
            <p:nvPr/>
          </p:nvSpPr>
          <p:spPr bwMode="auto">
            <a:xfrm>
              <a:off x="1142976" y="4286256"/>
              <a:ext cx="3786214" cy="46166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ru-RU" cap="all" dirty="0" smtClean="0">
                  <a:ln w="0"/>
                  <a:solidFill>
                    <a:srgbClr val="800000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товарищество</a:t>
              </a:r>
              <a:endParaRPr lang="ru-RU" cap="all" dirty="0">
                <a:ln w="0"/>
                <a:solidFill>
                  <a:srgbClr val="800000"/>
                </a:solidFill>
                <a:effectLst>
                  <a:reflection blurRad="12700" stA="50000" endPos="50000" dist="5000" dir="5400000" sy="-100000" rotWithShape="0"/>
                </a:effectLst>
              </a:endParaRPr>
            </a:p>
          </p:txBody>
        </p:sp>
        <p:sp>
          <p:nvSpPr>
            <p:cNvPr id="9234" name="TextBox 47"/>
            <p:cNvSpPr txBox="1">
              <a:spLocks noChangeArrowheads="1"/>
            </p:cNvSpPr>
            <p:nvPr/>
          </p:nvSpPr>
          <p:spPr bwMode="auto">
            <a:xfrm>
              <a:off x="4297463" y="4169639"/>
              <a:ext cx="4417941" cy="830997"/>
            </a:xfrm>
            <a:prstGeom prst="rect">
              <a:avLst/>
            </a:prstGeom>
            <a:solidFill>
              <a:srgbClr val="FEDEF8"/>
            </a:solidFill>
            <a:ln w="38100">
              <a:solidFill>
                <a:srgbClr val="660033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>
                  <a:solidFill>
                    <a:srgbClr val="800000"/>
                  </a:solidFill>
                </a:rPr>
                <a:t>объединение </a:t>
              </a:r>
              <a:r>
                <a:rPr lang="ru-RU" u="sng">
                  <a:solidFill>
                    <a:srgbClr val="800000"/>
                  </a:solidFill>
                </a:rPr>
                <a:t>индивидуальных</a:t>
              </a:r>
            </a:p>
            <a:p>
              <a:r>
                <a:rPr lang="ru-RU">
                  <a:solidFill>
                    <a:srgbClr val="800000"/>
                  </a:solidFill>
                </a:rPr>
                <a:t>предпринимателей</a:t>
              </a: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1061707" y="3786188"/>
            <a:ext cx="3786187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0066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 smtClean="0"/>
              <a:t>-</a:t>
            </a:r>
            <a:r>
              <a:rPr lang="ru-RU" sz="2000" dirty="0"/>
              <a:t>Участники </a:t>
            </a:r>
            <a:r>
              <a:rPr lang="ru-RU" sz="2000" dirty="0" smtClean="0"/>
              <a:t>не </a:t>
            </a:r>
            <a:r>
              <a:rPr lang="ru-RU" sz="2000" dirty="0"/>
              <a:t>отвечают по его обязательствам и несут риск убытков, связанных с деятельностью товарищества, в пределах стоимости внесенных ими вкладов.</a:t>
            </a:r>
          </a:p>
        </p:txBody>
      </p:sp>
      <p:grpSp>
        <p:nvGrpSpPr>
          <p:cNvPr id="3" name="Группа 28"/>
          <p:cNvGrpSpPr>
            <a:grpSpLocks/>
          </p:cNvGrpSpPr>
          <p:nvPr/>
        </p:nvGrpSpPr>
        <p:grpSpPr bwMode="auto">
          <a:xfrm>
            <a:off x="3106738" y="2006600"/>
            <a:ext cx="4017961" cy="1812628"/>
            <a:chOff x="3107520" y="2007018"/>
            <a:chExt cx="4017072" cy="1811912"/>
          </a:xfrm>
        </p:grpSpPr>
        <p:grpSp>
          <p:nvGrpSpPr>
            <p:cNvPr id="9229" name="Группа 20"/>
            <p:cNvGrpSpPr>
              <a:grpSpLocks/>
            </p:cNvGrpSpPr>
            <p:nvPr/>
          </p:nvGrpSpPr>
          <p:grpSpPr bwMode="auto">
            <a:xfrm>
              <a:off x="6000892" y="2428868"/>
              <a:ext cx="1123700" cy="1390062"/>
              <a:chOff x="6000892" y="2176153"/>
              <a:chExt cx="1123700" cy="1390062"/>
            </a:xfrm>
          </p:grpSpPr>
          <p:pic>
            <p:nvPicPr>
              <p:cNvPr id="9231" name="Picture 3" descr="C:\Program Files\Microsoft Office\Media\CntCD1\Animated\j0283211.gif"/>
              <p:cNvPicPr>
                <a:picLocks noChangeAspect="1" noChangeArrowheads="1" noCrop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143636" y="2176153"/>
                <a:ext cx="980956" cy="8794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" name="TextBox 19"/>
              <p:cNvSpPr txBox="1"/>
              <p:nvPr/>
            </p:nvSpPr>
            <p:spPr>
              <a:xfrm>
                <a:off x="6000892" y="3104732"/>
                <a:ext cx="820748" cy="46148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ТДО</a:t>
                </a:r>
                <a:endParaRPr lang="ru-RU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  <p:cxnSp>
          <p:nvCxnSpPr>
            <p:cNvPr id="24" name="Прямая со стрелкой 23"/>
            <p:cNvCxnSpPr>
              <a:stCxn id="47" idx="2"/>
            </p:cNvCxnSpPr>
            <p:nvPr/>
          </p:nvCxnSpPr>
          <p:spPr bwMode="auto">
            <a:xfrm rot="16200000" flipH="1">
              <a:off x="4093225" y="1021313"/>
              <a:ext cx="993383" cy="296479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5" name="Группа 27"/>
          <p:cNvGrpSpPr>
            <a:grpSpLocks/>
          </p:cNvGrpSpPr>
          <p:nvPr/>
        </p:nvGrpSpPr>
        <p:grpSpPr bwMode="auto">
          <a:xfrm>
            <a:off x="1714500" y="2000250"/>
            <a:ext cx="1285875" cy="1857078"/>
            <a:chOff x="1714363" y="2000240"/>
            <a:chExt cx="1286001" cy="1857091"/>
          </a:xfrm>
        </p:grpSpPr>
        <p:grpSp>
          <p:nvGrpSpPr>
            <p:cNvPr id="9225" name="Группа 21"/>
            <p:cNvGrpSpPr>
              <a:grpSpLocks/>
            </p:cNvGrpSpPr>
            <p:nvPr/>
          </p:nvGrpSpPr>
          <p:grpSpPr bwMode="auto">
            <a:xfrm>
              <a:off x="1714363" y="2467269"/>
              <a:ext cx="1164688" cy="1390062"/>
              <a:chOff x="1714363" y="2214554"/>
              <a:chExt cx="1164688" cy="1390062"/>
            </a:xfrm>
          </p:grpSpPr>
          <p:pic>
            <p:nvPicPr>
              <p:cNvPr id="9227" name="Picture 2" descr="C:\Program Files\Microsoft Office\Media\CntCD1\Animated\j0283207.gif"/>
              <p:cNvPicPr>
                <a:picLocks noChangeAspect="1" noChangeArrowheads="1" noCrop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785918" y="2214554"/>
                <a:ext cx="1093133" cy="8886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" name="TextBox 18"/>
              <p:cNvSpPr txBox="1"/>
              <p:nvPr/>
            </p:nvSpPr>
            <p:spPr>
              <a:xfrm>
                <a:off x="1714363" y="3142948"/>
                <a:ext cx="863591" cy="46166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ТОО</a:t>
                </a:r>
                <a:endParaRPr lang="ru-RU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  <p:cxnSp>
          <p:nvCxnSpPr>
            <p:cNvPr id="25" name="Прямая со стрелкой 24"/>
            <p:cNvCxnSpPr/>
            <p:nvPr/>
          </p:nvCxnSpPr>
          <p:spPr bwMode="auto">
            <a:xfrm rot="10800000" flipV="1">
              <a:off x="2428808" y="2000240"/>
              <a:ext cx="571556" cy="42862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072063" y="3786188"/>
            <a:ext cx="3786187" cy="2492990"/>
          </a:xfrm>
          <a:prstGeom prst="rect">
            <a:avLst/>
          </a:prstGeom>
          <a:solidFill>
            <a:srgbClr val="CAE8AA"/>
          </a:solidFill>
          <a:ln w="38100">
            <a:solidFill>
              <a:srgbClr val="00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3300"/>
                </a:solidFill>
              </a:rPr>
              <a:t>-</a:t>
            </a:r>
            <a:r>
              <a:rPr lang="ru-RU" sz="1800" dirty="0"/>
              <a:t>участники </a:t>
            </a:r>
            <a:r>
              <a:rPr lang="ru-RU" sz="1800" dirty="0" smtClean="0"/>
              <a:t>солидарно </a:t>
            </a:r>
            <a:r>
              <a:rPr lang="ru-RU" sz="1800" dirty="0"/>
              <a:t>несут субсидиарную ответственность по его обязательствам своим имуществом в одинаковом для всех кратном размере к стоимости их вкладов, определяемом учредительными документами общества</a:t>
            </a:r>
            <a:r>
              <a:rPr lang="ru-RU" dirty="0" smtClean="0">
                <a:solidFill>
                  <a:srgbClr val="003300"/>
                </a:solidFill>
              </a:rPr>
              <a:t>.</a:t>
            </a:r>
            <a:endParaRPr lang="ru-RU" dirty="0">
              <a:solidFill>
                <a:srgbClr val="00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5"/>
          <p:cNvSpPr>
            <a:spLocks noGrp="1" noChangeArrowheads="1"/>
          </p:cNvSpPr>
          <p:nvPr>
            <p:ph type="title"/>
          </p:nvPr>
        </p:nvSpPr>
        <p:spPr>
          <a:xfrm>
            <a:off x="1066800" y="400050"/>
            <a:ext cx="7772400" cy="895350"/>
          </a:xfrm>
          <a:gradFill rotWithShape="0">
            <a:gsLst>
              <a:gs pos="0">
                <a:srgbClr val="003B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76200">
            <a:solidFill>
              <a:srgbClr val="FFFF00"/>
            </a:solidFill>
          </a:ln>
        </p:spPr>
        <p:txBody>
          <a:bodyPr/>
          <a:lstStyle/>
          <a:p>
            <a:r>
              <a:rPr lang="ru-RU" sz="3200" smtClean="0">
                <a:solidFill>
                  <a:srgbClr val="FFFF66"/>
                </a:solidFill>
              </a:rPr>
              <a:t>Организационно-правовые формы предпринимательства</a:t>
            </a:r>
          </a:p>
        </p:txBody>
      </p:sp>
      <p:grpSp>
        <p:nvGrpSpPr>
          <p:cNvPr id="11267" name="Группа 48"/>
          <p:cNvGrpSpPr>
            <a:grpSpLocks/>
          </p:cNvGrpSpPr>
          <p:nvPr/>
        </p:nvGrpSpPr>
        <p:grpSpPr bwMode="auto">
          <a:xfrm>
            <a:off x="1108075" y="1500188"/>
            <a:ext cx="7683500" cy="830262"/>
            <a:chOff x="1142976" y="4241077"/>
            <a:chExt cx="7684992" cy="830997"/>
          </a:xfrm>
        </p:grpSpPr>
        <p:sp>
          <p:nvSpPr>
            <p:cNvPr id="47" name="Прямоугольник 46"/>
            <p:cNvSpPr/>
            <p:nvPr/>
          </p:nvSpPr>
          <p:spPr bwMode="auto">
            <a:xfrm>
              <a:off x="1142976" y="4241077"/>
              <a:ext cx="3143272" cy="830997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ru-RU" cap="all" dirty="0" smtClean="0">
                  <a:ln w="0"/>
                  <a:solidFill>
                    <a:srgbClr val="800000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Акционерное </a:t>
              </a:r>
              <a:r>
                <a:rPr lang="ru-RU" cap="all" dirty="0">
                  <a:ln w="0"/>
                  <a:solidFill>
                    <a:srgbClr val="800000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общество</a:t>
              </a:r>
            </a:p>
          </p:txBody>
        </p:sp>
        <p:sp>
          <p:nvSpPr>
            <p:cNvPr id="11281" name="TextBox 47"/>
            <p:cNvSpPr txBox="1">
              <a:spLocks noChangeArrowheads="1"/>
            </p:cNvSpPr>
            <p:nvPr/>
          </p:nvSpPr>
          <p:spPr bwMode="auto">
            <a:xfrm>
              <a:off x="4679058" y="4241077"/>
              <a:ext cx="4148910" cy="830997"/>
            </a:xfrm>
            <a:prstGeom prst="rect">
              <a:avLst/>
            </a:prstGeom>
            <a:solidFill>
              <a:srgbClr val="FEDEF8"/>
            </a:solidFill>
            <a:ln w="38100">
              <a:solidFill>
                <a:srgbClr val="660033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solidFill>
                    <a:srgbClr val="800000"/>
                  </a:solidFill>
                </a:rPr>
                <a:t>Граждане, Юридические лица</a:t>
              </a:r>
            </a:p>
          </p:txBody>
        </p:sp>
      </p:grpSp>
      <p:grpSp>
        <p:nvGrpSpPr>
          <p:cNvPr id="3" name="Группа 17"/>
          <p:cNvGrpSpPr>
            <a:grpSpLocks/>
          </p:cNvGrpSpPr>
          <p:nvPr/>
        </p:nvGrpSpPr>
        <p:grpSpPr bwMode="auto">
          <a:xfrm>
            <a:off x="1430338" y="2500313"/>
            <a:ext cx="7142162" cy="1268412"/>
            <a:chOff x="1430374" y="2500306"/>
            <a:chExt cx="7142154" cy="1269145"/>
          </a:xfrm>
        </p:grpSpPr>
        <p:sp>
          <p:nvSpPr>
            <p:cNvPr id="11276" name="TextBox 29"/>
            <p:cNvSpPr txBox="1">
              <a:spLocks noChangeArrowheads="1"/>
            </p:cNvSpPr>
            <p:nvPr/>
          </p:nvSpPr>
          <p:spPr bwMode="auto">
            <a:xfrm>
              <a:off x="3071802" y="2500306"/>
              <a:ext cx="5500726" cy="1200329"/>
            </a:xfrm>
            <a:prstGeom prst="rect">
              <a:avLst/>
            </a:prstGeom>
            <a:solidFill>
              <a:srgbClr val="CAE8AA"/>
            </a:solidFill>
            <a:ln w="38100">
              <a:solidFill>
                <a:srgbClr val="0033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solidFill>
                    <a:srgbClr val="003300"/>
                  </a:solidFill>
                </a:rPr>
                <a:t>Разделен на определенное количество акций. Не менее 1000 минимальных размеров оплаты труда.</a:t>
              </a:r>
            </a:p>
          </p:txBody>
        </p:sp>
        <p:grpSp>
          <p:nvGrpSpPr>
            <p:cNvPr id="11277" name="Группа 21"/>
            <p:cNvGrpSpPr>
              <a:grpSpLocks/>
            </p:cNvGrpSpPr>
            <p:nvPr/>
          </p:nvGrpSpPr>
          <p:grpSpPr bwMode="auto">
            <a:xfrm>
              <a:off x="1430374" y="2500306"/>
              <a:ext cx="1498552" cy="1269145"/>
              <a:chOff x="1071538" y="2705100"/>
              <a:chExt cx="1498552" cy="1269145"/>
            </a:xfrm>
          </p:grpSpPr>
          <p:sp>
            <p:nvSpPr>
              <p:cNvPr id="11278" name="TextBox 31"/>
              <p:cNvSpPr txBox="1">
                <a:spLocks noChangeArrowheads="1"/>
              </p:cNvSpPr>
              <p:nvPr/>
            </p:nvSpPr>
            <p:spPr bwMode="auto">
              <a:xfrm>
                <a:off x="1071538" y="3143248"/>
                <a:ext cx="1498552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>
                    <a:solidFill>
                      <a:srgbClr val="003300"/>
                    </a:solidFill>
                  </a:rPr>
                  <a:t>Уставной</a:t>
                </a:r>
              </a:p>
              <a:p>
                <a:pPr algn="ctr"/>
                <a:r>
                  <a:rPr lang="ru-RU">
                    <a:solidFill>
                      <a:srgbClr val="003300"/>
                    </a:solidFill>
                  </a:rPr>
                  <a:t>капитал</a:t>
                </a:r>
              </a:p>
            </p:txBody>
          </p:sp>
          <p:pic>
            <p:nvPicPr>
              <p:cNvPr id="11279" name="Picture 2" descr="C:\Program Files\Microsoft Office\Media\CntCD1\Animated\j0283589.gif"/>
              <p:cNvPicPr>
                <a:picLocks noChangeAspect="1" noChangeArrowheads="1" noCrop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501775" y="2705100"/>
                <a:ext cx="609600" cy="590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1143000" y="3929063"/>
            <a:ext cx="3143250" cy="1258887"/>
            <a:chOff x="1142976" y="3929066"/>
            <a:chExt cx="3143272" cy="1259625"/>
          </a:xfrm>
        </p:grpSpPr>
        <p:sp>
          <p:nvSpPr>
            <p:cNvPr id="11274" name="TextBox 25"/>
            <p:cNvSpPr txBox="1">
              <a:spLocks noChangeArrowheads="1"/>
            </p:cNvSpPr>
            <p:nvPr/>
          </p:nvSpPr>
          <p:spPr bwMode="auto">
            <a:xfrm>
              <a:off x="1142976" y="4357694"/>
              <a:ext cx="3143271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rgbClr val="003300"/>
                  </a:solidFill>
                </a:rPr>
                <a:t>(свободная открытая подписка на акции)</a:t>
              </a:r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1142976" y="3929066"/>
              <a:ext cx="3143272" cy="46166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ru-RU" cap="all" dirty="0">
                  <a:ln w="0"/>
                  <a:solidFill>
                    <a:srgbClr val="003300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Открытое</a:t>
              </a:r>
            </a:p>
          </p:txBody>
        </p:sp>
      </p:grpSp>
      <p:grpSp>
        <p:nvGrpSpPr>
          <p:cNvPr id="6" name="Группа 14"/>
          <p:cNvGrpSpPr>
            <a:grpSpLocks/>
          </p:cNvGrpSpPr>
          <p:nvPr/>
        </p:nvGrpSpPr>
        <p:grpSpPr bwMode="auto">
          <a:xfrm>
            <a:off x="4714875" y="3929063"/>
            <a:ext cx="3786188" cy="1258887"/>
            <a:chOff x="4714876" y="3929066"/>
            <a:chExt cx="3786214" cy="1259625"/>
          </a:xfrm>
        </p:grpSpPr>
        <p:sp>
          <p:nvSpPr>
            <p:cNvPr id="13" name="Прямоугольник 12"/>
            <p:cNvSpPr/>
            <p:nvPr/>
          </p:nvSpPr>
          <p:spPr bwMode="auto">
            <a:xfrm>
              <a:off x="5072066" y="3929066"/>
              <a:ext cx="3143272" cy="46166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ru-RU" cap="all" dirty="0">
                  <a:ln w="0"/>
                  <a:solidFill>
                    <a:srgbClr val="000066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закрытое</a:t>
              </a:r>
            </a:p>
          </p:txBody>
        </p:sp>
        <p:sp>
          <p:nvSpPr>
            <p:cNvPr id="11273" name="TextBox 13"/>
            <p:cNvSpPr txBox="1">
              <a:spLocks noChangeArrowheads="1"/>
            </p:cNvSpPr>
            <p:nvPr/>
          </p:nvSpPr>
          <p:spPr bwMode="auto">
            <a:xfrm>
              <a:off x="4714876" y="4357694"/>
              <a:ext cx="3786214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>
                  <a:solidFill>
                    <a:srgbClr val="000066"/>
                  </a:solidFill>
                </a:rPr>
                <a:t>(подписка на акции только среди участников)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285875" y="5229225"/>
            <a:ext cx="7358063" cy="12001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0066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0066"/>
                </a:solidFill>
              </a:rPr>
              <a:t>-По обязательствам ответственности не несут. </a:t>
            </a:r>
          </a:p>
          <a:p>
            <a:pPr>
              <a:defRPr/>
            </a:pPr>
            <a:r>
              <a:rPr lang="ru-RU" dirty="0">
                <a:solidFill>
                  <a:srgbClr val="000066"/>
                </a:solidFill>
              </a:rPr>
              <a:t>-Убытки возмещаются в пределах стоимости акций </a:t>
            </a:r>
          </a:p>
          <a:p>
            <a:pPr>
              <a:defRPr/>
            </a:pPr>
            <a:r>
              <a:rPr lang="ru-RU" dirty="0">
                <a:solidFill>
                  <a:srgbClr val="000066"/>
                </a:solidFill>
              </a:rPr>
              <a:t>-Выход через продажу акций.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 bwMode="auto">
          <a:xfrm>
            <a:off x="1214414" y="1428736"/>
            <a:ext cx="7607852" cy="46166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cap="all" dirty="0">
                <a:ln w="0"/>
                <a:solidFill>
                  <a:srgbClr val="800000"/>
                </a:solidFill>
                <a:effectLst>
                  <a:reflection blurRad="12700" stA="50000" endPos="50000" dist="5000" dir="5400000" sy="-100000" rotWithShape="0"/>
                </a:effectLst>
              </a:rPr>
              <a:t>Субъекты Предпринимательского права</a:t>
            </a:r>
          </a:p>
        </p:txBody>
      </p:sp>
      <p:sp>
        <p:nvSpPr>
          <p:cNvPr id="7171" name="Rectangle 15"/>
          <p:cNvSpPr>
            <a:spLocks noGrp="1" noChangeArrowheads="1"/>
          </p:cNvSpPr>
          <p:nvPr>
            <p:ph type="title"/>
          </p:nvPr>
        </p:nvSpPr>
        <p:spPr>
          <a:xfrm>
            <a:off x="1066800" y="400050"/>
            <a:ext cx="7772400" cy="895350"/>
          </a:xfrm>
          <a:gradFill rotWithShape="0">
            <a:gsLst>
              <a:gs pos="0">
                <a:srgbClr val="003B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76200">
            <a:solidFill>
              <a:srgbClr val="FFFF00"/>
            </a:solidFill>
          </a:ln>
        </p:spPr>
        <p:txBody>
          <a:bodyPr/>
          <a:lstStyle/>
          <a:p>
            <a:r>
              <a:rPr lang="ru-RU" sz="3200" smtClean="0">
                <a:solidFill>
                  <a:srgbClr val="FFFF66"/>
                </a:solidFill>
              </a:rPr>
              <a:t>Организационно-правовые формы предпринимательства</a:t>
            </a:r>
          </a:p>
        </p:txBody>
      </p:sp>
      <p:grpSp>
        <p:nvGrpSpPr>
          <p:cNvPr id="2" name="Группа 41"/>
          <p:cNvGrpSpPr>
            <a:grpSpLocks/>
          </p:cNvGrpSpPr>
          <p:nvPr/>
        </p:nvGrpSpPr>
        <p:grpSpPr bwMode="auto">
          <a:xfrm>
            <a:off x="1433513" y="2014538"/>
            <a:ext cx="1495425" cy="1587500"/>
            <a:chOff x="1433004" y="2014928"/>
            <a:chExt cx="1495922" cy="1586596"/>
          </a:xfrm>
        </p:grpSpPr>
        <p:pic>
          <p:nvPicPr>
            <p:cNvPr id="7184" name="Picture 34" descr="C:\Program Files\Microsoft Office\Media\CntCD1\Animated\j0283561.gif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57356" y="2014928"/>
              <a:ext cx="638175" cy="942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85" name="TextBox 37"/>
            <p:cNvSpPr txBox="1">
              <a:spLocks noChangeArrowheads="1"/>
            </p:cNvSpPr>
            <p:nvPr/>
          </p:nvSpPr>
          <p:spPr bwMode="auto">
            <a:xfrm>
              <a:off x="1433004" y="3139859"/>
              <a:ext cx="149592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/>
                <a:t>граждане</a:t>
              </a:r>
            </a:p>
          </p:txBody>
        </p:sp>
      </p:grpSp>
      <p:grpSp>
        <p:nvGrpSpPr>
          <p:cNvPr id="3" name="Группа 42"/>
          <p:cNvGrpSpPr>
            <a:grpSpLocks/>
          </p:cNvGrpSpPr>
          <p:nvPr/>
        </p:nvGrpSpPr>
        <p:grpSpPr bwMode="auto">
          <a:xfrm>
            <a:off x="3643313" y="2032000"/>
            <a:ext cx="2168525" cy="1754188"/>
            <a:chOff x="3643306" y="2032090"/>
            <a:chExt cx="2168222" cy="1754100"/>
          </a:xfrm>
        </p:grpSpPr>
        <p:pic>
          <p:nvPicPr>
            <p:cNvPr id="7182" name="Picture 35" descr="C:\Program Files\Microsoft Office\Media\CntCD1\Animated\j0283210.gif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6248" y="2032090"/>
              <a:ext cx="928694" cy="908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83" name="TextBox 38"/>
            <p:cNvSpPr txBox="1">
              <a:spLocks noChangeArrowheads="1"/>
            </p:cNvSpPr>
            <p:nvPr/>
          </p:nvSpPr>
          <p:spPr bwMode="auto">
            <a:xfrm>
              <a:off x="3643306" y="2955193"/>
              <a:ext cx="2168222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/>
                <a:t>коммерческие</a:t>
              </a:r>
            </a:p>
            <a:p>
              <a:pPr algn="ctr"/>
              <a:r>
                <a:rPr lang="ru-RU"/>
                <a:t>организации</a:t>
              </a:r>
            </a:p>
          </p:txBody>
        </p:sp>
      </p:grpSp>
      <p:grpSp>
        <p:nvGrpSpPr>
          <p:cNvPr id="4" name="Группа 50"/>
          <p:cNvGrpSpPr>
            <a:grpSpLocks/>
          </p:cNvGrpSpPr>
          <p:nvPr/>
        </p:nvGrpSpPr>
        <p:grpSpPr bwMode="auto">
          <a:xfrm>
            <a:off x="6643688" y="2000250"/>
            <a:ext cx="1824037" cy="1601788"/>
            <a:chOff x="6643702" y="2000240"/>
            <a:chExt cx="1823384" cy="1601284"/>
          </a:xfrm>
        </p:grpSpPr>
        <p:sp>
          <p:nvSpPr>
            <p:cNvPr id="7180" name="TextBox 39"/>
            <p:cNvSpPr txBox="1">
              <a:spLocks noChangeArrowheads="1"/>
            </p:cNvSpPr>
            <p:nvPr/>
          </p:nvSpPr>
          <p:spPr bwMode="auto">
            <a:xfrm>
              <a:off x="6643702" y="3139859"/>
              <a:ext cx="182338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/>
                <a:t>государство</a:t>
              </a:r>
            </a:p>
          </p:txBody>
        </p:sp>
        <p:pic>
          <p:nvPicPr>
            <p:cNvPr id="7181" name="Picture 36" descr="C:\Program Files\Microsoft Office\Media\CntCD1\Animated\j0236505.gif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072330" y="2000240"/>
              <a:ext cx="1000132" cy="9723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46" name="Прямая соединительная линия 45"/>
          <p:cNvCxnSpPr>
            <a:cxnSpLocks noChangeShapeType="1"/>
          </p:cNvCxnSpPr>
          <p:nvPr/>
        </p:nvCxnSpPr>
        <p:spPr bwMode="auto">
          <a:xfrm>
            <a:off x="1214438" y="3857625"/>
            <a:ext cx="7358062" cy="1588"/>
          </a:xfrm>
          <a:prstGeom prst="line">
            <a:avLst/>
          </a:prstGeom>
          <a:noFill/>
          <a:ln w="76200" algn="ctr">
            <a:solidFill>
              <a:srgbClr val="800000"/>
            </a:solidFill>
            <a:round/>
            <a:headEnd/>
            <a:tailEnd/>
          </a:ln>
        </p:spPr>
      </p:cxnSp>
      <p:grpSp>
        <p:nvGrpSpPr>
          <p:cNvPr id="5" name="Группа 48"/>
          <p:cNvGrpSpPr>
            <a:grpSpLocks/>
          </p:cNvGrpSpPr>
          <p:nvPr/>
        </p:nvGrpSpPr>
        <p:grpSpPr bwMode="auto">
          <a:xfrm>
            <a:off x="1035639" y="4071938"/>
            <a:ext cx="7770224" cy="1200150"/>
            <a:chOff x="1035633" y="3929066"/>
            <a:chExt cx="7769438" cy="1200329"/>
          </a:xfrm>
        </p:grpSpPr>
        <p:sp>
          <p:nvSpPr>
            <p:cNvPr id="47" name="Прямоугольник 46"/>
            <p:cNvSpPr/>
            <p:nvPr/>
          </p:nvSpPr>
          <p:spPr bwMode="auto">
            <a:xfrm>
              <a:off x="1035633" y="4286256"/>
              <a:ext cx="3786214" cy="46166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ru-RU" cap="all" dirty="0" smtClean="0">
                  <a:ln w="0"/>
                  <a:solidFill>
                    <a:srgbClr val="800000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 ИПБОЮЛ</a:t>
              </a:r>
              <a:endParaRPr lang="ru-RU" cap="all" dirty="0">
                <a:ln w="0"/>
                <a:solidFill>
                  <a:srgbClr val="800000"/>
                </a:solidFill>
                <a:effectLst>
                  <a:reflection blurRad="12700" stA="50000" endPos="50000" dist="5000" dir="5400000" sy="-100000" rotWithShape="0"/>
                </a:effectLst>
              </a:endParaRPr>
            </a:p>
          </p:txBody>
        </p:sp>
        <p:sp>
          <p:nvSpPr>
            <p:cNvPr id="7179" name="TextBox 47"/>
            <p:cNvSpPr txBox="1">
              <a:spLocks noChangeArrowheads="1"/>
            </p:cNvSpPr>
            <p:nvPr/>
          </p:nvSpPr>
          <p:spPr bwMode="auto">
            <a:xfrm>
              <a:off x="3357554" y="3929066"/>
              <a:ext cx="5447517" cy="1200329"/>
            </a:xfrm>
            <a:prstGeom prst="rect">
              <a:avLst/>
            </a:prstGeom>
            <a:solidFill>
              <a:srgbClr val="FEDEF8"/>
            </a:solidFill>
            <a:ln w="38100">
              <a:solidFill>
                <a:srgbClr val="660033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/>
                <a:t>Индивидуальный предприниматель,</a:t>
              </a:r>
            </a:p>
            <a:p>
              <a:r>
                <a:rPr lang="ru-RU"/>
                <a:t>зарегистрированный без образования</a:t>
              </a:r>
            </a:p>
            <a:p>
              <a:r>
                <a:rPr lang="ru-RU"/>
                <a:t>юридического лица</a:t>
              </a: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1143000" y="5527675"/>
            <a:ext cx="7643813" cy="8302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0066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dirty="0"/>
              <a:t>-товарный знак, знак обслуживания, бренд, </a:t>
            </a:r>
            <a:r>
              <a:rPr lang="ru-RU" dirty="0" err="1"/>
              <a:t>исполь-зование</a:t>
            </a:r>
            <a:r>
              <a:rPr lang="ru-RU" dirty="0"/>
              <a:t> наемного труда, признание государством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5"/>
          <p:cNvSpPr>
            <a:spLocks noGrp="1" noChangeArrowheads="1"/>
          </p:cNvSpPr>
          <p:nvPr>
            <p:ph type="title"/>
          </p:nvPr>
        </p:nvSpPr>
        <p:spPr>
          <a:xfrm>
            <a:off x="1066800" y="400050"/>
            <a:ext cx="7772400" cy="895350"/>
          </a:xfrm>
          <a:gradFill rotWithShape="0">
            <a:gsLst>
              <a:gs pos="0">
                <a:srgbClr val="003B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76200">
            <a:solidFill>
              <a:srgbClr val="FFFF00"/>
            </a:solidFill>
          </a:ln>
        </p:spPr>
        <p:txBody>
          <a:bodyPr/>
          <a:lstStyle/>
          <a:p>
            <a:r>
              <a:rPr lang="ru-RU" sz="3200" smtClean="0">
                <a:solidFill>
                  <a:srgbClr val="FFFF66"/>
                </a:solidFill>
              </a:rPr>
              <a:t>Организационно-правовые формы предпринимательства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43000" y="1571625"/>
            <a:ext cx="7643813" cy="8302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0066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u="sng" dirty="0"/>
              <a:t>Обязанности: </a:t>
            </a:r>
            <a:r>
              <a:rPr lang="ru-RU" dirty="0"/>
              <a:t>отчетность, налогообложение </a:t>
            </a:r>
          </a:p>
          <a:p>
            <a:pPr algn="ctr">
              <a:defRPr/>
            </a:pPr>
            <a:r>
              <a:rPr lang="ru-RU" dirty="0"/>
              <a:t>+ квалификационные требования</a:t>
            </a:r>
          </a:p>
        </p:txBody>
      </p:sp>
      <p:grpSp>
        <p:nvGrpSpPr>
          <p:cNvPr id="2" name="Группа 19"/>
          <p:cNvGrpSpPr>
            <a:grpSpLocks/>
          </p:cNvGrpSpPr>
          <p:nvPr/>
        </p:nvGrpSpPr>
        <p:grpSpPr bwMode="auto">
          <a:xfrm>
            <a:off x="1000125" y="3000375"/>
            <a:ext cx="1285875" cy="1370013"/>
            <a:chOff x="1214414" y="2928934"/>
            <a:chExt cx="1285884" cy="1369464"/>
          </a:xfrm>
        </p:grpSpPr>
        <p:pic>
          <p:nvPicPr>
            <p:cNvPr id="8202" name="Picture 2" descr="C:\Program Files\Microsoft Office\Media\CntCD1\Animated\j0283555.gif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00166" y="2928934"/>
              <a:ext cx="685800" cy="876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Прямоугольник 17"/>
            <p:cNvSpPr/>
            <p:nvPr/>
          </p:nvSpPr>
          <p:spPr bwMode="auto">
            <a:xfrm>
              <a:off x="1214414" y="3929066"/>
              <a:ext cx="1285884" cy="36933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ru-RU" sz="1800" cap="all" dirty="0" smtClean="0">
                  <a:ln w="0"/>
                  <a:solidFill>
                    <a:srgbClr val="800000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ИПБОЮЛ</a:t>
              </a:r>
              <a:endParaRPr lang="ru-RU" sz="1800" cap="all" dirty="0">
                <a:ln w="0"/>
                <a:solidFill>
                  <a:srgbClr val="800000"/>
                </a:solidFill>
                <a:effectLst>
                  <a:reflection blurRad="12700" stA="50000" endPos="50000" dist="5000" dir="5400000" sy="-100000" rotWithShape="0"/>
                </a:effectLst>
              </a:endParaRPr>
            </a:p>
          </p:txBody>
        </p:sp>
      </p:grp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481263" y="2643188"/>
            <a:ext cx="6019800" cy="1938337"/>
          </a:xfrm>
          <a:prstGeom prst="rect">
            <a:avLst/>
          </a:prstGeom>
          <a:solidFill>
            <a:srgbClr val="FEDEF8"/>
          </a:solidFill>
          <a:ln w="38100">
            <a:solidFill>
              <a:srgbClr val="660033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660033"/>
                </a:solidFill>
              </a:rPr>
              <a:t>«+»</a:t>
            </a:r>
          </a:p>
          <a:p>
            <a:r>
              <a:rPr lang="ru-RU"/>
              <a:t>-</a:t>
            </a:r>
            <a:r>
              <a:rPr lang="ru-RU">
                <a:solidFill>
                  <a:srgbClr val="660033"/>
                </a:solidFill>
              </a:rPr>
              <a:t>самостоятельность,</a:t>
            </a:r>
          </a:p>
          <a:p>
            <a:r>
              <a:rPr lang="ru-RU">
                <a:solidFill>
                  <a:srgbClr val="C00000"/>
                </a:solidFill>
              </a:rPr>
              <a:t>-упрощенный порядок регистрации,</a:t>
            </a:r>
          </a:p>
          <a:p>
            <a:r>
              <a:rPr lang="ru-RU">
                <a:solidFill>
                  <a:srgbClr val="660033"/>
                </a:solidFill>
              </a:rPr>
              <a:t>-не требует значительного стартового капитала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214438" y="4741863"/>
            <a:ext cx="7500937" cy="830262"/>
          </a:xfrm>
          <a:prstGeom prst="rect">
            <a:avLst/>
          </a:prstGeom>
          <a:solidFill>
            <a:srgbClr val="CCFFFF"/>
          </a:solidFill>
          <a:ln w="381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000066"/>
                </a:solidFill>
              </a:rPr>
              <a:t>«-»</a:t>
            </a:r>
          </a:p>
          <a:p>
            <a:r>
              <a:rPr lang="ru-RU">
                <a:solidFill>
                  <a:srgbClr val="000066"/>
                </a:solidFill>
              </a:rPr>
              <a:t>-полная имущественная ответственность,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5"/>
          <p:cNvSpPr>
            <a:spLocks noGrp="1" noChangeArrowheads="1"/>
          </p:cNvSpPr>
          <p:nvPr>
            <p:ph type="title"/>
          </p:nvPr>
        </p:nvSpPr>
        <p:spPr>
          <a:xfrm>
            <a:off x="1066800" y="400050"/>
            <a:ext cx="7772400" cy="895350"/>
          </a:xfrm>
          <a:gradFill rotWithShape="0">
            <a:gsLst>
              <a:gs pos="0">
                <a:srgbClr val="003B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76200">
            <a:solidFill>
              <a:srgbClr val="FFFF00"/>
            </a:solidFill>
          </a:ln>
        </p:spPr>
        <p:txBody>
          <a:bodyPr/>
          <a:lstStyle/>
          <a:p>
            <a:r>
              <a:rPr lang="ru-RU" sz="3200" smtClean="0">
                <a:solidFill>
                  <a:srgbClr val="FFFF66"/>
                </a:solidFill>
              </a:rPr>
              <a:t>Организационно-правовые формы предпринимательства</a:t>
            </a:r>
          </a:p>
        </p:txBody>
      </p:sp>
      <p:grpSp>
        <p:nvGrpSpPr>
          <p:cNvPr id="12291" name="Группа 48"/>
          <p:cNvGrpSpPr>
            <a:grpSpLocks/>
          </p:cNvGrpSpPr>
          <p:nvPr/>
        </p:nvGrpSpPr>
        <p:grpSpPr bwMode="auto">
          <a:xfrm>
            <a:off x="1108075" y="1500187"/>
            <a:ext cx="7683500" cy="857128"/>
            <a:chOff x="1142976" y="4241077"/>
            <a:chExt cx="7684992" cy="857256"/>
          </a:xfrm>
        </p:grpSpPr>
        <p:sp>
          <p:nvSpPr>
            <p:cNvPr id="47" name="Прямоугольник 46"/>
            <p:cNvSpPr/>
            <p:nvPr/>
          </p:nvSpPr>
          <p:spPr bwMode="auto">
            <a:xfrm>
              <a:off x="1142976" y="4636668"/>
              <a:ext cx="3143272" cy="46166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ru-RU" cap="all" dirty="0" smtClean="0">
                  <a:ln w="0"/>
                  <a:solidFill>
                    <a:srgbClr val="800000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 ГП</a:t>
              </a:r>
              <a:endParaRPr lang="ru-RU" cap="all" dirty="0">
                <a:ln w="0"/>
                <a:solidFill>
                  <a:srgbClr val="800000"/>
                </a:solidFill>
                <a:effectLst>
                  <a:reflection blurRad="12700" stA="50000" endPos="50000" dist="5000" dir="5400000" sy="-100000" rotWithShape="0"/>
                </a:effectLst>
              </a:endParaRPr>
            </a:p>
          </p:txBody>
        </p:sp>
        <p:sp>
          <p:nvSpPr>
            <p:cNvPr id="12300" name="TextBox 47"/>
            <p:cNvSpPr txBox="1">
              <a:spLocks noChangeArrowheads="1"/>
            </p:cNvSpPr>
            <p:nvPr/>
          </p:nvSpPr>
          <p:spPr bwMode="auto">
            <a:xfrm>
              <a:off x="2535918" y="4241077"/>
              <a:ext cx="6292050" cy="831121"/>
            </a:xfrm>
            <a:prstGeom prst="rect">
              <a:avLst/>
            </a:prstGeom>
            <a:solidFill>
              <a:srgbClr val="FEDEF8"/>
            </a:solidFill>
            <a:ln w="38100">
              <a:solidFill>
                <a:srgbClr val="660033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dirty="0">
                  <a:solidFill>
                    <a:srgbClr val="800000"/>
                  </a:solidFill>
                </a:rPr>
                <a:t>Государственные </a:t>
              </a:r>
              <a:r>
                <a:rPr lang="ru-RU" dirty="0" smtClean="0">
                  <a:solidFill>
                    <a:srgbClr val="800000"/>
                  </a:solidFill>
                </a:rPr>
                <a:t>предприятия</a:t>
              </a:r>
              <a:r>
                <a:rPr lang="ru-RU" dirty="0">
                  <a:solidFill>
                    <a:srgbClr val="800000"/>
                  </a:solidFill>
                </a:rPr>
                <a:t>. нет права собственности на закрепленное имущество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285875" y="5456238"/>
            <a:ext cx="7358063" cy="830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0066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u="sng" dirty="0">
                <a:solidFill>
                  <a:srgbClr val="000066"/>
                </a:solidFill>
              </a:rPr>
              <a:t>Имущество</a:t>
            </a:r>
            <a:r>
              <a:rPr lang="ru-RU" dirty="0">
                <a:solidFill>
                  <a:srgbClr val="000066"/>
                </a:solidFill>
              </a:rPr>
              <a:t> – государственное, следовательно, не сдается в аренду, не продается</a:t>
            </a:r>
          </a:p>
        </p:txBody>
      </p:sp>
      <p:grpSp>
        <p:nvGrpSpPr>
          <p:cNvPr id="3" name="Группа 19"/>
          <p:cNvGrpSpPr>
            <a:grpSpLocks/>
          </p:cNvGrpSpPr>
          <p:nvPr/>
        </p:nvGrpSpPr>
        <p:grpSpPr bwMode="auto">
          <a:xfrm>
            <a:off x="3000375" y="2671763"/>
            <a:ext cx="3929063" cy="1328737"/>
            <a:chOff x="1142976" y="2857496"/>
            <a:chExt cx="3929090" cy="1328441"/>
          </a:xfrm>
        </p:grpSpPr>
        <p:grpSp>
          <p:nvGrpSpPr>
            <p:cNvPr id="12295" name="Группа 17"/>
            <p:cNvGrpSpPr>
              <a:grpSpLocks/>
            </p:cNvGrpSpPr>
            <p:nvPr/>
          </p:nvGrpSpPr>
          <p:grpSpPr bwMode="auto">
            <a:xfrm>
              <a:off x="1142976" y="2857496"/>
              <a:ext cx="1792542" cy="1328441"/>
              <a:chOff x="1285852" y="2500306"/>
              <a:chExt cx="1792542" cy="1328441"/>
            </a:xfrm>
          </p:grpSpPr>
          <p:sp>
            <p:nvSpPr>
              <p:cNvPr id="12297" name="TextBox 31"/>
              <p:cNvSpPr txBox="1">
                <a:spLocks noChangeArrowheads="1"/>
              </p:cNvSpPr>
              <p:nvPr/>
            </p:nvSpPr>
            <p:spPr bwMode="auto">
              <a:xfrm>
                <a:off x="1285852" y="3367082"/>
                <a:ext cx="179254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>
                    <a:solidFill>
                      <a:srgbClr val="003300"/>
                    </a:solidFill>
                  </a:rPr>
                  <a:t>Имущество</a:t>
                </a:r>
              </a:p>
            </p:txBody>
          </p:sp>
          <p:pic>
            <p:nvPicPr>
              <p:cNvPr id="12298" name="Picture 2" descr="C:\Program Files\Microsoft Office\Media\CntCD1\Animated\j0284139.gif"/>
              <p:cNvPicPr>
                <a:picLocks noChangeAspect="1" noChangeArrowheads="1" noCrop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571604" y="2500306"/>
                <a:ext cx="1143000" cy="923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9" name="Прямоугольник 18"/>
            <p:cNvSpPr/>
            <p:nvPr/>
          </p:nvSpPr>
          <p:spPr bwMode="auto">
            <a:xfrm>
              <a:off x="3000364" y="3286124"/>
              <a:ext cx="2071702" cy="46166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ru-RU" cap="all" dirty="0">
                  <a:ln w="0"/>
                  <a:solidFill>
                    <a:srgbClr val="003300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неделимо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285875" y="4214813"/>
            <a:ext cx="7358063" cy="8302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33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u="sng" dirty="0">
                <a:solidFill>
                  <a:srgbClr val="003300"/>
                </a:solidFill>
              </a:rPr>
              <a:t>Руководитель</a:t>
            </a:r>
            <a:r>
              <a:rPr lang="ru-RU" dirty="0">
                <a:solidFill>
                  <a:srgbClr val="003300"/>
                </a:solidFill>
              </a:rPr>
              <a:t> – единоличный исполнительный орган. Назначается в соответствии с Уставом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5"/>
          <p:cNvSpPr>
            <a:spLocks noGrp="1" noChangeArrowheads="1"/>
          </p:cNvSpPr>
          <p:nvPr>
            <p:ph type="title"/>
          </p:nvPr>
        </p:nvSpPr>
        <p:spPr>
          <a:xfrm>
            <a:off x="1066800" y="400050"/>
            <a:ext cx="7772400" cy="895350"/>
          </a:xfrm>
          <a:gradFill rotWithShape="0">
            <a:gsLst>
              <a:gs pos="0">
                <a:srgbClr val="003B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76200">
            <a:solidFill>
              <a:srgbClr val="FFFF00"/>
            </a:solidFill>
          </a:ln>
        </p:spPr>
        <p:txBody>
          <a:bodyPr/>
          <a:lstStyle/>
          <a:p>
            <a:r>
              <a:rPr lang="ru-RU" sz="3200" smtClean="0">
                <a:solidFill>
                  <a:srgbClr val="FFFF66"/>
                </a:solidFill>
              </a:rPr>
              <a:t>Как открыть свое дело</a:t>
            </a:r>
          </a:p>
        </p:txBody>
      </p:sp>
      <p:sp>
        <p:nvSpPr>
          <p:cNvPr id="47" name="Прямоугольник 46"/>
          <p:cNvSpPr/>
          <p:nvPr/>
        </p:nvSpPr>
        <p:spPr bwMode="auto">
          <a:xfrm>
            <a:off x="2786050" y="1357298"/>
            <a:ext cx="4393338" cy="46166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cap="all" dirty="0">
                <a:ln w="0"/>
                <a:solidFill>
                  <a:srgbClr val="800000"/>
                </a:solidFill>
                <a:effectLst>
                  <a:reflection blurRad="12700" stA="50000" endPos="50000" dist="5000" dir="5400000" sy="-100000" rotWithShape="0"/>
                </a:effectLst>
              </a:rPr>
              <a:t>1. обоснование идеи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1357313" y="1857375"/>
            <a:ext cx="7143750" cy="1200150"/>
          </a:xfrm>
          <a:prstGeom prst="rect">
            <a:avLst/>
          </a:prstGeom>
          <a:solidFill>
            <a:srgbClr val="FEDEF8"/>
          </a:solidFill>
          <a:ln w="38100">
            <a:solidFill>
              <a:srgbClr val="660033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800000"/>
                </a:solidFill>
              </a:rPr>
              <a:t>-выявление интересов и мотивов предпринима-тельской деятельности,</a:t>
            </a:r>
          </a:p>
          <a:p>
            <a:r>
              <a:rPr lang="ru-RU">
                <a:solidFill>
                  <a:srgbClr val="800000"/>
                </a:solidFill>
              </a:rPr>
              <a:t>-поиск сферы деятельности,</a:t>
            </a: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428728" y="3443118"/>
            <a:ext cx="6929486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cap="all" dirty="0">
                <a:ln w="0"/>
                <a:solidFill>
                  <a:srgbClr val="003300"/>
                </a:solidFill>
                <a:effectLst>
                  <a:reflection blurRad="12700" stA="50000" endPos="50000" dist="5000" dir="5400000" sy="-100000" rotWithShape="0"/>
                </a:effectLst>
              </a:rPr>
              <a:t>2. Определение организационно- правовой формы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7313" y="4359275"/>
            <a:ext cx="7143750" cy="15700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33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3300"/>
                </a:solidFill>
              </a:rPr>
              <a:t>-состав учредителей,</a:t>
            </a:r>
          </a:p>
          <a:p>
            <a:pPr>
              <a:defRPr/>
            </a:pPr>
            <a:r>
              <a:rPr lang="ru-RU" dirty="0">
                <a:solidFill>
                  <a:srgbClr val="003300"/>
                </a:solidFill>
              </a:rPr>
              <a:t>-форма,</a:t>
            </a:r>
          </a:p>
          <a:p>
            <a:pPr>
              <a:defRPr/>
            </a:pPr>
            <a:r>
              <a:rPr lang="ru-RU" dirty="0">
                <a:solidFill>
                  <a:srgbClr val="003300"/>
                </a:solidFill>
              </a:rPr>
              <a:t>-определение уставного капитала,</a:t>
            </a:r>
          </a:p>
          <a:p>
            <a:pPr>
              <a:defRPr/>
            </a:pPr>
            <a:r>
              <a:rPr lang="ru-RU" dirty="0">
                <a:solidFill>
                  <a:srgbClr val="003300"/>
                </a:solidFill>
              </a:rPr>
              <a:t>-разработка наименования</a:t>
            </a:r>
          </a:p>
        </p:txBody>
      </p:sp>
      <p:pic>
        <p:nvPicPr>
          <p:cNvPr id="7" name="Picture 2" descr="C:\Program Files\Microsoft Office\Media\CntCD1\Animated\j028358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8358" y="3267924"/>
            <a:ext cx="609601" cy="590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uild="p" animBg="1"/>
      <p:bldP spid="14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5"/>
          <p:cNvSpPr>
            <a:spLocks noGrp="1" noChangeArrowheads="1"/>
          </p:cNvSpPr>
          <p:nvPr>
            <p:ph type="title"/>
          </p:nvPr>
        </p:nvSpPr>
        <p:spPr>
          <a:xfrm>
            <a:off x="1066800" y="400050"/>
            <a:ext cx="7772400" cy="895350"/>
          </a:xfrm>
          <a:gradFill rotWithShape="0">
            <a:gsLst>
              <a:gs pos="0">
                <a:srgbClr val="003B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76200">
            <a:solidFill>
              <a:srgbClr val="FFFF00"/>
            </a:solidFill>
          </a:ln>
        </p:spPr>
        <p:txBody>
          <a:bodyPr/>
          <a:lstStyle/>
          <a:p>
            <a:r>
              <a:rPr lang="ru-RU" sz="3200" smtClean="0">
                <a:solidFill>
                  <a:srgbClr val="FFFF66"/>
                </a:solidFill>
              </a:rPr>
              <a:t>Как открыть свое дело</a:t>
            </a:r>
          </a:p>
        </p:txBody>
      </p:sp>
      <p:sp>
        <p:nvSpPr>
          <p:cNvPr id="47" name="Прямоугольник 46"/>
          <p:cNvSpPr/>
          <p:nvPr/>
        </p:nvSpPr>
        <p:spPr bwMode="auto">
          <a:xfrm>
            <a:off x="1000100" y="1240681"/>
            <a:ext cx="7858180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cap="all" dirty="0">
                <a:ln w="0"/>
                <a:solidFill>
                  <a:srgbClr val="000066"/>
                </a:solidFill>
                <a:effectLst>
                  <a:reflection blurRad="12700" stA="50000" endPos="50000" dist="5000" dir="5400000" sy="-100000" rotWithShape="0"/>
                </a:effectLst>
              </a:rPr>
              <a:t>3. оформление учредительных документов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357313" y="2071688"/>
            <a:ext cx="7143750" cy="4154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0066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0066"/>
                </a:solidFill>
              </a:rPr>
              <a:t>-</a:t>
            </a:r>
            <a:r>
              <a:rPr lang="ru-RU" u="sng" dirty="0">
                <a:solidFill>
                  <a:srgbClr val="000066"/>
                </a:solidFill>
              </a:rPr>
              <a:t>Устав</a:t>
            </a:r>
            <a:r>
              <a:rPr lang="ru-RU" dirty="0">
                <a:solidFill>
                  <a:srgbClr val="000066"/>
                </a:solidFill>
              </a:rPr>
              <a:t> </a:t>
            </a:r>
            <a:r>
              <a:rPr lang="ru-RU" b="0" dirty="0">
                <a:solidFill>
                  <a:srgbClr val="000066"/>
                </a:solidFill>
              </a:rPr>
              <a:t>– цели, предмет деятельности, </a:t>
            </a:r>
            <a:r>
              <a:rPr lang="ru-RU" b="0" dirty="0" err="1" smtClean="0">
                <a:solidFill>
                  <a:srgbClr val="000066"/>
                </a:solidFill>
              </a:rPr>
              <a:t>характеристи</a:t>
            </a:r>
            <a:r>
              <a:rPr lang="ru-RU" b="0" dirty="0" smtClean="0">
                <a:solidFill>
                  <a:srgbClr val="000066"/>
                </a:solidFill>
              </a:rPr>
              <a:t>-ка, </a:t>
            </a:r>
            <a:r>
              <a:rPr lang="ru-RU" b="0" dirty="0">
                <a:solidFill>
                  <a:srgbClr val="000066"/>
                </a:solidFill>
              </a:rPr>
              <a:t>органы управления и контроля, описание деятельности, порядок реорганизации и </a:t>
            </a:r>
            <a:r>
              <a:rPr lang="ru-RU" b="0" dirty="0" err="1">
                <a:solidFill>
                  <a:srgbClr val="000066"/>
                </a:solidFill>
              </a:rPr>
              <a:t>прекраще-ния</a:t>
            </a:r>
            <a:r>
              <a:rPr lang="ru-RU" b="0" dirty="0">
                <a:solidFill>
                  <a:srgbClr val="000066"/>
                </a:solidFill>
              </a:rPr>
              <a:t> </a:t>
            </a:r>
            <a:r>
              <a:rPr lang="ru-RU" b="0" dirty="0" smtClean="0">
                <a:solidFill>
                  <a:srgbClr val="000066"/>
                </a:solidFill>
              </a:rPr>
              <a:t>деятельности</a:t>
            </a:r>
            <a:endParaRPr lang="ru-RU" dirty="0">
              <a:solidFill>
                <a:srgbClr val="000066"/>
              </a:solidFill>
            </a:endParaRPr>
          </a:p>
          <a:p>
            <a:pPr>
              <a:defRPr/>
            </a:pPr>
            <a:r>
              <a:rPr lang="ru-RU" u="sng" dirty="0">
                <a:solidFill>
                  <a:srgbClr val="000066"/>
                </a:solidFill>
              </a:rPr>
              <a:t>Учредительный договор</a:t>
            </a:r>
            <a:r>
              <a:rPr lang="ru-RU" b="0" dirty="0">
                <a:solidFill>
                  <a:srgbClr val="000066"/>
                </a:solidFill>
              </a:rPr>
              <a:t> – закрепляет юридический статус уставной капитал и порядок его </a:t>
            </a:r>
            <a:r>
              <a:rPr lang="ru-RU" b="0" dirty="0" err="1">
                <a:solidFill>
                  <a:srgbClr val="000066"/>
                </a:solidFill>
              </a:rPr>
              <a:t>формирова-ния</a:t>
            </a:r>
            <a:r>
              <a:rPr lang="ru-RU" b="0" dirty="0">
                <a:solidFill>
                  <a:srgbClr val="000066"/>
                </a:solidFill>
              </a:rPr>
              <a:t>, распределение доходов, обязанности сторон.</a:t>
            </a:r>
          </a:p>
          <a:p>
            <a:pPr>
              <a:defRPr/>
            </a:pPr>
            <a:r>
              <a:rPr lang="ru-RU" dirty="0">
                <a:solidFill>
                  <a:srgbClr val="000066"/>
                </a:solidFill>
              </a:rPr>
              <a:t>-Их регистрация </a:t>
            </a:r>
            <a:r>
              <a:rPr lang="ru-RU" b="0" dirty="0" smtClean="0">
                <a:solidFill>
                  <a:srgbClr val="000066"/>
                </a:solidFill>
              </a:rPr>
              <a:t>(</a:t>
            </a:r>
            <a:r>
              <a:rPr lang="ru-RU" b="0" dirty="0">
                <a:solidFill>
                  <a:srgbClr val="000066"/>
                </a:solidFill>
              </a:rPr>
              <a:t>заявление, решение о создании, учредительные документы, </a:t>
            </a:r>
            <a:r>
              <a:rPr lang="ru-RU" b="0" dirty="0" err="1">
                <a:solidFill>
                  <a:srgbClr val="000066"/>
                </a:solidFill>
              </a:rPr>
              <a:t>докумет</a:t>
            </a:r>
            <a:r>
              <a:rPr lang="ru-RU" b="0" dirty="0">
                <a:solidFill>
                  <a:srgbClr val="000066"/>
                </a:solidFill>
              </a:rPr>
              <a:t> об оплате за государственную регистрацию </a:t>
            </a:r>
            <a:r>
              <a:rPr lang="ru-RU" b="0" dirty="0" smtClean="0">
                <a:solidFill>
                  <a:srgbClr val="000066"/>
                </a:solidFill>
              </a:rPr>
              <a:t>) </a:t>
            </a:r>
            <a:r>
              <a:rPr lang="ru-RU" b="0" dirty="0">
                <a:solidFill>
                  <a:srgbClr val="000066"/>
                </a:solidFill>
              </a:rPr>
              <a:t>– </a:t>
            </a:r>
            <a:r>
              <a:rPr lang="ru-RU" dirty="0">
                <a:solidFill>
                  <a:srgbClr val="000066"/>
                </a:solidFill>
              </a:rPr>
              <a:t>Выдача Свидетельства о регистрации</a:t>
            </a:r>
            <a:endParaRPr lang="ru-RU" b="0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5"/>
          <p:cNvSpPr>
            <a:spLocks noGrp="1" noChangeArrowheads="1"/>
          </p:cNvSpPr>
          <p:nvPr>
            <p:ph type="title"/>
          </p:nvPr>
        </p:nvSpPr>
        <p:spPr>
          <a:xfrm>
            <a:off x="1066800" y="400050"/>
            <a:ext cx="7772400" cy="895350"/>
          </a:xfrm>
          <a:gradFill rotWithShape="0">
            <a:gsLst>
              <a:gs pos="0">
                <a:srgbClr val="003B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76200">
            <a:solidFill>
              <a:srgbClr val="FFFF00"/>
            </a:solidFill>
          </a:ln>
        </p:spPr>
        <p:txBody>
          <a:bodyPr/>
          <a:lstStyle/>
          <a:p>
            <a:r>
              <a:rPr lang="ru-RU" sz="3200" smtClean="0">
                <a:solidFill>
                  <a:srgbClr val="FFFF66"/>
                </a:solidFill>
              </a:rPr>
              <a:t>Как открыть свое дело</a:t>
            </a:r>
          </a:p>
        </p:txBody>
      </p:sp>
      <p:sp>
        <p:nvSpPr>
          <p:cNvPr id="47" name="Прямоугольник 46"/>
          <p:cNvSpPr/>
          <p:nvPr/>
        </p:nvSpPr>
        <p:spPr bwMode="auto">
          <a:xfrm>
            <a:off x="1000100" y="1240681"/>
            <a:ext cx="7858180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cap="all" dirty="0">
                <a:ln w="0"/>
                <a:solidFill>
                  <a:srgbClr val="000066"/>
                </a:solidFill>
                <a:effectLst>
                  <a:reflection blurRad="12700" stA="50000" endPos="50000" dist="5000" dir="5400000" sy="-100000" rotWithShape="0"/>
                </a:effectLst>
              </a:rPr>
              <a:t>3. оформление учредительных документов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357313" y="2168525"/>
            <a:ext cx="7143750" cy="30464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0066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0066"/>
                </a:solidFill>
              </a:rPr>
              <a:t>-Создание и регистрация печати,</a:t>
            </a:r>
          </a:p>
          <a:p>
            <a:pPr>
              <a:defRPr/>
            </a:pPr>
            <a:r>
              <a:rPr lang="ru-RU" dirty="0">
                <a:solidFill>
                  <a:srgbClr val="000066"/>
                </a:solidFill>
              </a:rPr>
              <a:t>-Присвоение юридическому лицу кода,</a:t>
            </a:r>
          </a:p>
          <a:p>
            <a:pPr>
              <a:defRPr/>
            </a:pPr>
            <a:r>
              <a:rPr lang="ru-RU" dirty="0">
                <a:solidFill>
                  <a:srgbClr val="000066"/>
                </a:solidFill>
              </a:rPr>
              <a:t>-Открытие счета в банке,</a:t>
            </a:r>
          </a:p>
          <a:p>
            <a:pPr>
              <a:defRPr/>
            </a:pPr>
            <a:r>
              <a:rPr lang="ru-RU" dirty="0">
                <a:solidFill>
                  <a:srgbClr val="000066"/>
                </a:solidFill>
              </a:rPr>
              <a:t>-Постановка на учет в государственных фондах (</a:t>
            </a:r>
            <a:r>
              <a:rPr lang="ru-RU" b="0" dirty="0">
                <a:solidFill>
                  <a:srgbClr val="000066"/>
                </a:solidFill>
              </a:rPr>
              <a:t>пенсионный, занятости населения, социального страхования, медицинского страхования</a:t>
            </a:r>
            <a:r>
              <a:rPr lang="ru-RU" dirty="0">
                <a:solidFill>
                  <a:srgbClr val="000066"/>
                </a:solidFill>
              </a:rPr>
              <a:t>),</a:t>
            </a:r>
          </a:p>
          <a:p>
            <a:pPr>
              <a:defRPr/>
            </a:pPr>
            <a:r>
              <a:rPr lang="ru-RU" dirty="0">
                <a:solidFill>
                  <a:srgbClr val="000066"/>
                </a:solidFill>
              </a:rPr>
              <a:t>-Для отдельных видов деятельности необходима </a:t>
            </a:r>
            <a:r>
              <a:rPr lang="ru-RU" u="sng" dirty="0">
                <a:solidFill>
                  <a:srgbClr val="000066"/>
                </a:solidFill>
              </a:rPr>
              <a:t>лицензия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357290" y="5429264"/>
            <a:ext cx="7143800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cap="all" dirty="0">
                <a:ln w="0"/>
                <a:solidFill>
                  <a:srgbClr val="003300"/>
                </a:solidFill>
                <a:effectLst>
                  <a:reflection blurRad="12700" stA="50000" endPos="50000" dist="5000" dir="5400000" sy="-100000" rotWithShape="0"/>
                </a:effectLst>
              </a:rPr>
              <a:t>Деятельность без регистрации карается по закону.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uild="p" animBg="1"/>
    </p:bldLst>
  </p:timing>
</p:sld>
</file>

<file path=ppt/theme/theme1.xml><?xml version="1.0" encoding="utf-8"?>
<a:theme xmlns:a="http://schemas.openxmlformats.org/drawingml/2006/main" name="Альбом">
  <a:themeElements>
    <a:clrScheme name="Альбом 2">
      <a:dk1>
        <a:srgbClr val="000000"/>
      </a:dk1>
      <a:lt1>
        <a:srgbClr val="FFFFFF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FFFFF"/>
      </a:accent3>
      <a:accent4>
        <a:srgbClr val="000000"/>
      </a:accent4>
      <a:accent5>
        <a:srgbClr val="CDDBB9"/>
      </a:accent5>
      <a:accent6>
        <a:srgbClr val="3086A5"/>
      </a:accent6>
      <a:hlink>
        <a:srgbClr val="9191E1"/>
      </a:hlink>
      <a:folHlink>
        <a:srgbClr val="CC9864"/>
      </a:folHlink>
    </a:clrScheme>
    <a:fontScheme name="Альбом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Альбом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CC986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Альбом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CC986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Альбом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Альбом 4">
        <a:dk1>
          <a:srgbClr val="000066"/>
        </a:dk1>
        <a:lt1>
          <a:srgbClr val="FDEDFD"/>
        </a:lt1>
        <a:dk2>
          <a:srgbClr val="221304"/>
        </a:dk2>
        <a:lt2>
          <a:srgbClr val="F3D9F3"/>
        </a:lt2>
        <a:accent1>
          <a:srgbClr val="A1BD69"/>
        </a:accent1>
        <a:accent2>
          <a:srgbClr val="3694B6"/>
        </a:accent2>
        <a:accent3>
          <a:srgbClr val="FEF4FE"/>
        </a:accent3>
        <a:accent4>
          <a:srgbClr val="000056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CC986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Альбом 5">
        <a:dk1>
          <a:srgbClr val="000000"/>
        </a:dk1>
        <a:lt1>
          <a:srgbClr val="EBF6FD"/>
        </a:lt1>
        <a:dk2>
          <a:srgbClr val="221304"/>
        </a:dk2>
        <a:lt2>
          <a:srgbClr val="CCECFF"/>
        </a:lt2>
        <a:accent1>
          <a:srgbClr val="A1BD69"/>
        </a:accent1>
        <a:accent2>
          <a:srgbClr val="3694B6"/>
        </a:accent2>
        <a:accent3>
          <a:srgbClr val="F3FAFE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Office\Шаблоны\Дизайны презентаций\Альбом.pot</Template>
  <TotalTime>1276</TotalTime>
  <Words>581</Words>
  <Application>Microsoft Office PowerPoint</Application>
  <PresentationFormat>Экран (4:3)</PresentationFormat>
  <Paragraphs>123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Альбом</vt:lpstr>
      <vt:lpstr>Правовые основы предпринимательской деятельности</vt:lpstr>
      <vt:lpstr>Презентация PowerPoint</vt:lpstr>
      <vt:lpstr>Правовые основы предпринимательства</vt:lpstr>
      <vt:lpstr>Презентация PowerPoint</vt:lpstr>
      <vt:lpstr>Презентация PowerPoint</vt:lpstr>
      <vt:lpstr>Организационно-правовые формы предприятия</vt:lpstr>
      <vt:lpstr>Организационно-правовые формы предпринимательства</vt:lpstr>
      <vt:lpstr>Организационно-правовые формы предпринимательства</vt:lpstr>
      <vt:lpstr>Организационно-правовые формы предпринимательства</vt:lpstr>
      <vt:lpstr>Организационно-правовые формы предпринимательства</vt:lpstr>
      <vt:lpstr>Организационно-правовые формы предпринимательства</vt:lpstr>
      <vt:lpstr>Как открыть свое дело</vt:lpstr>
      <vt:lpstr>Как открыть свое дело</vt:lpstr>
      <vt:lpstr>Как открыть свое дело</vt:lpstr>
    </vt:vector>
  </TitlesOfParts>
  <Company>Школа 46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Самопознание</dc:title>
  <dc:creator>elior</dc:creator>
  <cp:lastModifiedBy>Салтанат</cp:lastModifiedBy>
  <cp:revision>123</cp:revision>
  <dcterms:created xsi:type="dcterms:W3CDTF">1999-02-04T21:27:19Z</dcterms:created>
  <dcterms:modified xsi:type="dcterms:W3CDTF">2013-10-30T02:42:50Z</dcterms:modified>
</cp:coreProperties>
</file>